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56" r:id="rId2"/>
    <p:sldId id="257" r:id="rId3"/>
    <p:sldId id="258" r:id="rId4"/>
    <p:sldId id="264" r:id="rId5"/>
    <p:sldId id="259" r:id="rId6"/>
    <p:sldId id="280" r:id="rId7"/>
    <p:sldId id="260" r:id="rId8"/>
    <p:sldId id="284" r:id="rId9"/>
    <p:sldId id="266" r:id="rId10"/>
    <p:sldId id="261" r:id="rId11"/>
    <p:sldId id="262" r:id="rId12"/>
    <p:sldId id="263" r:id="rId13"/>
    <p:sldId id="285" r:id="rId14"/>
    <p:sldId id="265"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1" r:id="rId29"/>
    <p:sldId id="282" r:id="rId30"/>
    <p:sldId id="283" r:id="rId31"/>
    <p:sldId id="286" r:id="rId32"/>
    <p:sldId id="291" r:id="rId33"/>
    <p:sldId id="287" r:id="rId34"/>
    <p:sldId id="288" r:id="rId35"/>
    <p:sldId id="289" r:id="rId36"/>
    <p:sldId id="290" r:id="rId37"/>
  </p:sldIdLst>
  <p:sldSz cx="9144000" cy="6858000" type="screen4x3"/>
  <p:notesSz cx="9385300" cy="7099300"/>
  <p:defaultTextStyle>
    <a:defPPr>
      <a:defRPr lang="en-US"/>
    </a:defPPr>
    <a:lvl1pPr algn="l" rtl="0" fontAlgn="base">
      <a:spcBef>
        <a:spcPct val="0"/>
      </a:spcBef>
      <a:spcAft>
        <a:spcPct val="0"/>
      </a:spcAft>
      <a:defRPr sz="4400" kern="1200">
        <a:solidFill>
          <a:schemeClr val="tx1"/>
        </a:solidFill>
        <a:latin typeface="Arial" charset="0"/>
        <a:ea typeface="ＭＳ Ｐゴシック" charset="-128"/>
        <a:cs typeface="+mn-cs"/>
      </a:defRPr>
    </a:lvl1pPr>
    <a:lvl2pPr marL="457200" algn="l" rtl="0" fontAlgn="base">
      <a:spcBef>
        <a:spcPct val="0"/>
      </a:spcBef>
      <a:spcAft>
        <a:spcPct val="0"/>
      </a:spcAft>
      <a:defRPr sz="4400" kern="1200">
        <a:solidFill>
          <a:schemeClr val="tx1"/>
        </a:solidFill>
        <a:latin typeface="Arial" charset="0"/>
        <a:ea typeface="ＭＳ Ｐゴシック" charset="-128"/>
        <a:cs typeface="+mn-cs"/>
      </a:defRPr>
    </a:lvl2pPr>
    <a:lvl3pPr marL="914400" algn="l" rtl="0" fontAlgn="base">
      <a:spcBef>
        <a:spcPct val="0"/>
      </a:spcBef>
      <a:spcAft>
        <a:spcPct val="0"/>
      </a:spcAft>
      <a:defRPr sz="4400" kern="1200">
        <a:solidFill>
          <a:schemeClr val="tx1"/>
        </a:solidFill>
        <a:latin typeface="Arial" charset="0"/>
        <a:ea typeface="ＭＳ Ｐゴシック" charset="-128"/>
        <a:cs typeface="+mn-cs"/>
      </a:defRPr>
    </a:lvl3pPr>
    <a:lvl4pPr marL="1371600" algn="l" rtl="0" fontAlgn="base">
      <a:spcBef>
        <a:spcPct val="0"/>
      </a:spcBef>
      <a:spcAft>
        <a:spcPct val="0"/>
      </a:spcAft>
      <a:defRPr sz="4400" kern="1200">
        <a:solidFill>
          <a:schemeClr val="tx1"/>
        </a:solidFill>
        <a:latin typeface="Arial" charset="0"/>
        <a:ea typeface="ＭＳ Ｐゴシック" charset="-128"/>
        <a:cs typeface="+mn-cs"/>
      </a:defRPr>
    </a:lvl4pPr>
    <a:lvl5pPr marL="1828800" algn="l" rtl="0" fontAlgn="base">
      <a:spcBef>
        <a:spcPct val="0"/>
      </a:spcBef>
      <a:spcAft>
        <a:spcPct val="0"/>
      </a:spcAft>
      <a:defRPr sz="4400" kern="1200">
        <a:solidFill>
          <a:schemeClr val="tx1"/>
        </a:solidFill>
        <a:latin typeface="Arial" charset="0"/>
        <a:ea typeface="ＭＳ Ｐゴシック" charset="-128"/>
        <a:cs typeface="+mn-cs"/>
      </a:defRPr>
    </a:lvl5pPr>
    <a:lvl6pPr marL="2286000" algn="l" defTabSz="914400" rtl="0" eaLnBrk="1" latinLnBrk="0" hangingPunct="1">
      <a:defRPr sz="4400" kern="1200">
        <a:solidFill>
          <a:schemeClr val="tx1"/>
        </a:solidFill>
        <a:latin typeface="Arial" charset="0"/>
        <a:ea typeface="ＭＳ Ｐゴシック" charset="-128"/>
        <a:cs typeface="+mn-cs"/>
      </a:defRPr>
    </a:lvl6pPr>
    <a:lvl7pPr marL="2743200" algn="l" defTabSz="914400" rtl="0" eaLnBrk="1" latinLnBrk="0" hangingPunct="1">
      <a:defRPr sz="4400" kern="1200">
        <a:solidFill>
          <a:schemeClr val="tx1"/>
        </a:solidFill>
        <a:latin typeface="Arial" charset="0"/>
        <a:ea typeface="ＭＳ Ｐゴシック" charset="-128"/>
        <a:cs typeface="+mn-cs"/>
      </a:defRPr>
    </a:lvl7pPr>
    <a:lvl8pPr marL="3200400" algn="l" defTabSz="914400" rtl="0" eaLnBrk="1" latinLnBrk="0" hangingPunct="1">
      <a:defRPr sz="4400" kern="1200">
        <a:solidFill>
          <a:schemeClr val="tx1"/>
        </a:solidFill>
        <a:latin typeface="Arial" charset="0"/>
        <a:ea typeface="ＭＳ Ｐゴシック" charset="-128"/>
        <a:cs typeface="+mn-cs"/>
      </a:defRPr>
    </a:lvl8pPr>
    <a:lvl9pPr marL="3657600" algn="l" defTabSz="914400" rtl="0" eaLnBrk="1" latinLnBrk="0" hangingPunct="1">
      <a:defRPr sz="4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690" y="2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67175" cy="3556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316538" y="0"/>
            <a:ext cx="4067175" cy="355600"/>
          </a:xfrm>
          <a:prstGeom prst="rect">
            <a:avLst/>
          </a:prstGeom>
        </p:spPr>
        <p:txBody>
          <a:bodyPr vert="horz" lIns="91440" tIns="45720" rIns="91440" bIns="45720" rtlCol="0"/>
          <a:lstStyle>
            <a:lvl1pPr algn="r">
              <a:defRPr sz="1200"/>
            </a:lvl1pPr>
          </a:lstStyle>
          <a:p>
            <a:fld id="{29D47282-0E54-4FFA-A47A-1BD5F358D72A}" type="datetimeFigureOut">
              <a:rPr lang="en-US" smtClean="0"/>
              <a:pPr/>
              <a:t>8/16/2016</a:t>
            </a:fld>
            <a:endParaRPr lang="en-US"/>
          </a:p>
        </p:txBody>
      </p:sp>
      <p:sp>
        <p:nvSpPr>
          <p:cNvPr id="4" name="Slide Image Placeholder 3"/>
          <p:cNvSpPr>
            <a:spLocks noGrp="1" noRot="1" noChangeAspect="1"/>
          </p:cNvSpPr>
          <p:nvPr>
            <p:ph type="sldImg" idx="2"/>
          </p:nvPr>
        </p:nvSpPr>
        <p:spPr>
          <a:xfrm>
            <a:off x="2917825" y="531813"/>
            <a:ext cx="3549650" cy="26622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8213" y="3371850"/>
            <a:ext cx="7508875" cy="31956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743700"/>
            <a:ext cx="4067175" cy="3540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316538" y="6743700"/>
            <a:ext cx="4067175" cy="354013"/>
          </a:xfrm>
          <a:prstGeom prst="rect">
            <a:avLst/>
          </a:prstGeom>
        </p:spPr>
        <p:txBody>
          <a:bodyPr vert="horz" lIns="91440" tIns="45720" rIns="91440" bIns="45720" rtlCol="0" anchor="b"/>
          <a:lstStyle>
            <a:lvl1pPr algn="r">
              <a:defRPr sz="1200"/>
            </a:lvl1pPr>
          </a:lstStyle>
          <a:p>
            <a:fld id="{8CC9EC0B-9710-4582-8E40-EF0FDD02C5EE}" type="slidenum">
              <a:rPr lang="en-US" smtClean="0"/>
              <a:pPr/>
              <a:t>‹#›</a:t>
            </a:fld>
            <a:endParaRPr lang="en-US"/>
          </a:p>
        </p:txBody>
      </p:sp>
    </p:spTree>
    <p:extLst>
      <p:ext uri="{BB962C8B-B14F-4D97-AF65-F5344CB8AC3E}">
        <p14:creationId xmlns:p14="http://schemas.microsoft.com/office/powerpoint/2010/main" val="917318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A1546E1-F5AB-4150-A664-C8E68EBBC1C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26F0A44-C0F1-436C-B12A-68A2BC047CD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A220B10-D5DF-4678-8D78-DCC944D700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2F1AA63-AF3D-412F-B735-D11AA152A7D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646F71C-2087-40DF-94D2-77AB4DE5F07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664CEB2-9190-4AC0-9C62-E9CC5022C6E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F9D60D8-26BD-4876-A8D7-53FB9FD673B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1A561F5A-A85D-46F1-A11E-A41CBD078A4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7C8C869-E575-4B56-ACC0-A2DA40B867B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D0082E8-5A47-47BB-9ED6-08B532DA286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7A21FC9-A1CE-4EA9-AF1D-803AD0515A4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1C2D5AC-244A-4D17-8EFA-E756FE8168C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mj-cs"/>
        </a:defRPr>
      </a:lvl1pPr>
      <a:lvl2pPr algn="ctr" rtl="0" eaLnBrk="0" fontAlgn="base" hangingPunct="0">
        <a:spcBef>
          <a:spcPct val="0"/>
        </a:spcBef>
        <a:spcAft>
          <a:spcPct val="0"/>
        </a:spcAft>
        <a:defRPr sz="4400">
          <a:solidFill>
            <a:schemeClr val="tx2"/>
          </a:solidFill>
          <a:latin typeface="Arial" charset="0"/>
          <a:ea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pPr eaLnBrk="1" hangingPunct="1"/>
            <a:r>
              <a:rPr lang="en-US" b="1" dirty="0" smtClean="0">
                <a:solidFill>
                  <a:schemeClr val="accent2"/>
                </a:solidFill>
              </a:rPr>
              <a:t>Mid-Florida Officials Association</a:t>
            </a:r>
          </a:p>
        </p:txBody>
      </p:sp>
      <p:sp>
        <p:nvSpPr>
          <p:cNvPr id="13315" name="Rectangle 3"/>
          <p:cNvSpPr>
            <a:spLocks noGrp="1" noChangeArrowheads="1"/>
          </p:cNvSpPr>
          <p:nvPr>
            <p:ph type="subTitle" idx="1"/>
          </p:nvPr>
        </p:nvSpPr>
        <p:spPr/>
        <p:txBody>
          <a:bodyPr/>
          <a:lstStyle/>
          <a:p>
            <a:pPr eaLnBrk="1" hangingPunct="1"/>
            <a:r>
              <a:rPr lang="en-US" dirty="0" smtClean="0"/>
              <a:t> </a:t>
            </a:r>
            <a:r>
              <a:rPr lang="en-US" b="1" dirty="0" smtClean="0">
                <a:solidFill>
                  <a:schemeClr val="accent2"/>
                </a:solidFill>
              </a:rPr>
              <a:t>Emergency Action Plan Mechanics and Procedures</a:t>
            </a:r>
          </a:p>
          <a:p>
            <a:pPr eaLnBrk="1" hangingPunct="1"/>
            <a:r>
              <a:rPr lang="en-US" b="1" dirty="0" smtClean="0">
                <a:solidFill>
                  <a:schemeClr val="accent2"/>
                </a:solidFill>
              </a:rPr>
              <a:t>2016</a:t>
            </a:r>
          </a:p>
          <a:p>
            <a:pPr eaLnBrk="1" hangingPunct="1"/>
            <a:endParaRPr lang="en-US" sz="1000" b="1" dirty="0" smtClean="0">
              <a:solidFill>
                <a:schemeClr val="accent2"/>
              </a:solidFill>
            </a:endParaRPr>
          </a:p>
          <a:p>
            <a:pPr eaLnBrk="1" hangingPunct="1"/>
            <a:endParaRPr lang="en-US" sz="1000" b="1" dirty="0" smtClean="0">
              <a:solidFill>
                <a:schemeClr val="accent2"/>
              </a:solidFill>
            </a:endParaRPr>
          </a:p>
          <a:p>
            <a:pPr eaLnBrk="1" hangingPunct="1"/>
            <a:r>
              <a:rPr lang="en-US" b="1" smtClean="0">
                <a:solidFill>
                  <a:schemeClr val="accent2"/>
                </a:solidFill>
              </a:rPr>
              <a:t>Special thanks to CFOA</a:t>
            </a:r>
            <a:endParaRPr lang="en-US" b="1" dirty="0" smtClean="0">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4000" b="1" smtClean="0">
                <a:solidFill>
                  <a:schemeClr val="accent2"/>
                </a:solidFill>
              </a:rPr>
              <a:t>Information to the Crew</a:t>
            </a:r>
            <a:br>
              <a:rPr lang="en-US" sz="4000" b="1" smtClean="0">
                <a:solidFill>
                  <a:schemeClr val="accent2"/>
                </a:solidFill>
              </a:rPr>
            </a:br>
            <a:r>
              <a:rPr lang="en-US" sz="4000" b="1" smtClean="0">
                <a:solidFill>
                  <a:schemeClr val="accent2"/>
                </a:solidFill>
              </a:rPr>
              <a:t>Emergency Action Plan</a:t>
            </a:r>
          </a:p>
        </p:txBody>
      </p:sp>
      <p:sp>
        <p:nvSpPr>
          <p:cNvPr id="22531" name="Rectangle 3"/>
          <p:cNvSpPr>
            <a:spLocks noGrp="1" noChangeArrowheads="1"/>
          </p:cNvSpPr>
          <p:nvPr>
            <p:ph type="body" idx="1"/>
          </p:nvPr>
        </p:nvSpPr>
        <p:spPr/>
        <p:txBody>
          <a:bodyPr/>
          <a:lstStyle/>
          <a:p>
            <a:pPr eaLnBrk="1" hangingPunct="1">
              <a:lnSpc>
                <a:spcPct val="90000"/>
              </a:lnSpc>
            </a:pPr>
            <a:r>
              <a:rPr lang="en-US" sz="2400" dirty="0" smtClean="0"/>
              <a:t>Remember -  we are a crew, and if we have to leave the field we will leave together.</a:t>
            </a:r>
          </a:p>
          <a:p>
            <a:pPr eaLnBrk="1" hangingPunct="1">
              <a:lnSpc>
                <a:spcPct val="90000"/>
              </a:lnSpc>
            </a:pPr>
            <a:r>
              <a:rPr lang="en-US" sz="2400" dirty="0" smtClean="0"/>
              <a:t>The referee is responsible for making sure all officials are accounted for, this includes the clock operator. </a:t>
            </a:r>
          </a:p>
          <a:p>
            <a:pPr eaLnBrk="1" hangingPunct="1">
              <a:lnSpc>
                <a:spcPct val="90000"/>
              </a:lnSpc>
            </a:pPr>
            <a:r>
              <a:rPr lang="en-US" sz="2400" dirty="0" smtClean="0"/>
              <a:t>After meeting with the Administrators, the referee will instruct the crew on any issues related to crew safety and evacuation procedures. Review Weather related issues.</a:t>
            </a:r>
          </a:p>
          <a:p>
            <a:pPr eaLnBrk="1" hangingPunct="1">
              <a:lnSpc>
                <a:spcPct val="90000"/>
              </a:lnSpc>
            </a:pPr>
            <a:r>
              <a:rPr lang="en-US" sz="2400" dirty="0" smtClean="0"/>
              <a:t>If necessary send security to help the clock operator get down from the press box safely. Should be discussed with the AD in your pregame meeting.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4000" b="1" smtClean="0">
                <a:solidFill>
                  <a:schemeClr val="accent2"/>
                </a:solidFill>
              </a:rPr>
              <a:t>Mechanics </a:t>
            </a:r>
            <a:br>
              <a:rPr lang="en-US" sz="4000" b="1" smtClean="0">
                <a:solidFill>
                  <a:schemeClr val="accent2"/>
                </a:solidFill>
              </a:rPr>
            </a:br>
            <a:r>
              <a:rPr lang="en-US" sz="4000" b="1" smtClean="0">
                <a:solidFill>
                  <a:schemeClr val="accent2"/>
                </a:solidFill>
              </a:rPr>
              <a:t>Information to the Crew</a:t>
            </a:r>
          </a:p>
        </p:txBody>
      </p:sp>
      <p:sp>
        <p:nvSpPr>
          <p:cNvPr id="23555" name="Rectangle 3"/>
          <p:cNvSpPr>
            <a:spLocks noGrp="1" noChangeArrowheads="1"/>
          </p:cNvSpPr>
          <p:nvPr>
            <p:ph type="body" idx="1"/>
          </p:nvPr>
        </p:nvSpPr>
        <p:spPr/>
        <p:txBody>
          <a:bodyPr/>
          <a:lstStyle/>
          <a:p>
            <a:pPr eaLnBrk="1" hangingPunct="1">
              <a:lnSpc>
                <a:spcPct val="80000"/>
              </a:lnSpc>
            </a:pPr>
            <a:r>
              <a:rPr lang="en-US" sz="2400" dirty="0" smtClean="0"/>
              <a:t>Clock Operator, In the event of a problem in the stands or on the field, you will immediately step away from the window and remain out of sight of the fans. Remove officials hat and shirt (always wear an undershirt) if necessary.</a:t>
            </a:r>
          </a:p>
          <a:p>
            <a:pPr eaLnBrk="1" hangingPunct="1">
              <a:lnSpc>
                <a:spcPct val="80000"/>
              </a:lnSpc>
            </a:pPr>
            <a:r>
              <a:rPr lang="en-US" sz="2400" dirty="0" smtClean="0"/>
              <a:t>The clock operator should not attempt to leave the press box until security arrives. If no press box, retreat to a safe area as soon as possible. Referee discuss this with game administrators before the game. Note time &amp; score</a:t>
            </a:r>
          </a:p>
          <a:p>
            <a:pPr eaLnBrk="1" hangingPunct="1">
              <a:lnSpc>
                <a:spcPct val="80000"/>
              </a:lnSpc>
            </a:pPr>
            <a:r>
              <a:rPr lang="en-US" sz="2400" dirty="0" smtClean="0"/>
              <a:t>Clock operators that are field qualified for varsity contest will wear their full uniform to the game. Clock operators not field qualified officials will wear pullover shirt, slacks and closed toe shoes and have your officials hat. </a:t>
            </a:r>
          </a:p>
          <a:p>
            <a:pPr eaLnBrk="1" hangingPunct="1">
              <a:lnSpc>
                <a:spcPct val="80000"/>
              </a:lnSpc>
              <a:buFontTx/>
              <a:buNone/>
            </a:pPr>
            <a:r>
              <a:rPr lang="en-US" sz="2400" dirty="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4000" b="1" smtClean="0">
                <a:solidFill>
                  <a:schemeClr val="accent2"/>
                </a:solidFill>
              </a:rPr>
              <a:t>Mechanics </a:t>
            </a:r>
            <a:br>
              <a:rPr lang="en-US" sz="4000" b="1" smtClean="0">
                <a:solidFill>
                  <a:schemeClr val="accent2"/>
                </a:solidFill>
              </a:rPr>
            </a:br>
            <a:r>
              <a:rPr lang="en-US" sz="4000" b="1" smtClean="0">
                <a:solidFill>
                  <a:schemeClr val="accent2"/>
                </a:solidFill>
              </a:rPr>
              <a:t>Information to the Crew</a:t>
            </a:r>
          </a:p>
        </p:txBody>
      </p:sp>
      <p:sp>
        <p:nvSpPr>
          <p:cNvPr id="24579" name="Rectangle 3"/>
          <p:cNvSpPr>
            <a:spLocks noGrp="1" noChangeArrowheads="1"/>
          </p:cNvSpPr>
          <p:nvPr>
            <p:ph type="body" idx="1"/>
          </p:nvPr>
        </p:nvSpPr>
        <p:spPr/>
        <p:txBody>
          <a:bodyPr/>
          <a:lstStyle/>
          <a:p>
            <a:pPr eaLnBrk="1" hangingPunct="1"/>
            <a:r>
              <a:rPr lang="en-US" sz="2400" dirty="0" smtClean="0"/>
              <a:t>In the event of a brawl, the crew members should retreat from the action and take numbers of players and others coming off the bench and involved in the fight.</a:t>
            </a:r>
          </a:p>
          <a:p>
            <a:pPr eaLnBrk="1" hangingPunct="1"/>
            <a:r>
              <a:rPr lang="en-US" sz="2400" dirty="0" smtClean="0"/>
              <a:t>Get the head coach or coaches on the field to break up the fight.</a:t>
            </a:r>
          </a:p>
          <a:p>
            <a:pPr eaLnBrk="1" hangingPunct="1"/>
            <a:r>
              <a:rPr lang="en-US" sz="2400" dirty="0" smtClean="0"/>
              <a:t>Coaches coming off the bench should be monitored to make sure they are trying to break up the fight and not become part of it. </a:t>
            </a:r>
          </a:p>
          <a:p>
            <a:pPr eaLnBrk="1" hangingPunct="1"/>
            <a:r>
              <a:rPr lang="en-US" sz="2400" dirty="0" smtClean="0"/>
              <a:t>Remember the minute you walk on the field you are being filmed by someone so be professional and follow the guidelines in this document.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Emergency Action Plan</a:t>
            </a:r>
          </a:p>
        </p:txBody>
      </p:sp>
      <p:sp>
        <p:nvSpPr>
          <p:cNvPr id="25603" name="Rectangle 3"/>
          <p:cNvSpPr>
            <a:spLocks noGrp="1" noChangeArrowheads="1"/>
          </p:cNvSpPr>
          <p:nvPr>
            <p:ph type="body" idx="1"/>
          </p:nvPr>
        </p:nvSpPr>
        <p:spPr/>
        <p:txBody>
          <a:bodyPr/>
          <a:lstStyle/>
          <a:p>
            <a:pPr eaLnBrk="1" hangingPunct="1">
              <a:lnSpc>
                <a:spcPct val="80000"/>
              </a:lnSpc>
            </a:pPr>
            <a:r>
              <a:rPr lang="en-US" sz="2400" smtClean="0"/>
              <a:t>Referee and Umpire, will stay in the middle of field and monitor action taking place between the 9 yard marks.</a:t>
            </a:r>
          </a:p>
          <a:p>
            <a:pPr eaLnBrk="1" hangingPunct="1">
              <a:lnSpc>
                <a:spcPct val="80000"/>
              </a:lnSpc>
            </a:pPr>
            <a:r>
              <a:rPr lang="en-US" sz="2400" smtClean="0"/>
              <a:t>Line Judge and Linesman will monitor the area between the 9 yard marks and sideline lines on their side of the field. Summon coaches on the field as soon as possible to break-up action between players, non-players or fans.</a:t>
            </a:r>
          </a:p>
          <a:p>
            <a:pPr eaLnBrk="1" hangingPunct="1">
              <a:lnSpc>
                <a:spcPct val="80000"/>
              </a:lnSpc>
            </a:pPr>
            <a:r>
              <a:rPr lang="en-US" sz="2400" smtClean="0"/>
              <a:t>Back Judge will assist in areas where other officials may need help.</a:t>
            </a:r>
          </a:p>
          <a:p>
            <a:pPr eaLnBrk="1" hangingPunct="1">
              <a:lnSpc>
                <a:spcPct val="80000"/>
              </a:lnSpc>
            </a:pPr>
            <a:r>
              <a:rPr lang="en-US" sz="2400" smtClean="0"/>
              <a:t>SJ and FJ (7 man crew) will help maintain order on their side of the field between 9 the yard marks and the sidelines. </a:t>
            </a:r>
          </a:p>
          <a:p>
            <a:pPr eaLnBrk="1" hangingPunct="1">
              <a:lnSpc>
                <a:spcPct val="80000"/>
              </a:lnSpc>
            </a:pPr>
            <a:r>
              <a:rPr lang="en-US" sz="2400" smtClean="0"/>
              <a:t>All officials will observe the action and take notes and numbers of players and others who may become involved in the disturbance.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 Emergency Action Plan</a:t>
            </a:r>
          </a:p>
        </p:txBody>
      </p:sp>
      <p:sp>
        <p:nvSpPr>
          <p:cNvPr id="26627" name="Rectangle 3"/>
          <p:cNvSpPr>
            <a:spLocks noGrp="1" noChangeArrowheads="1"/>
          </p:cNvSpPr>
          <p:nvPr>
            <p:ph type="body" idx="1"/>
          </p:nvPr>
        </p:nvSpPr>
        <p:spPr>
          <a:xfrm>
            <a:off x="457200" y="1600200"/>
            <a:ext cx="8229600" cy="4953000"/>
          </a:xfrm>
        </p:spPr>
        <p:txBody>
          <a:bodyPr/>
          <a:lstStyle/>
          <a:p>
            <a:pPr eaLnBrk="1" hangingPunct="1">
              <a:lnSpc>
                <a:spcPct val="80000"/>
              </a:lnSpc>
            </a:pPr>
            <a:r>
              <a:rPr lang="en-US" sz="2400" dirty="0" smtClean="0"/>
              <a:t>The referee, in the company of the umpire, will inform the head coach that on-the-field demonstrations to intimidate or taunt the other team or fans, will not be allowed during the pre-game warm-up period or when the team comes on the field for the game.</a:t>
            </a:r>
          </a:p>
          <a:p>
            <a:pPr eaLnBrk="1" hangingPunct="1">
              <a:lnSpc>
                <a:spcPct val="80000"/>
              </a:lnSpc>
            </a:pPr>
            <a:r>
              <a:rPr lang="en-US" sz="2400" dirty="0" smtClean="0"/>
              <a:t>If team acts such as this occur, inform the head coach that their team (he/she) will be penalized for an unsportsmanlike foul. </a:t>
            </a:r>
            <a:r>
              <a:rPr lang="en-US" sz="2400" dirty="0" smtClean="0"/>
              <a:t>Two unsportsmanlike acts </a:t>
            </a:r>
            <a:r>
              <a:rPr lang="en-US" sz="2400" dirty="0" smtClean="0"/>
              <a:t>and he/she will be ejected by rule and must leave the stadium.</a:t>
            </a:r>
          </a:p>
          <a:p>
            <a:pPr eaLnBrk="1" hangingPunct="1">
              <a:lnSpc>
                <a:spcPct val="80000"/>
              </a:lnSpc>
            </a:pPr>
            <a:r>
              <a:rPr lang="en-US" sz="2400" dirty="0" smtClean="0"/>
              <a:t>L and LJ find the get-back coach and instruct him that in the event of a brawl they are responsible for keeping players and others in the team box and off the field. </a:t>
            </a:r>
          </a:p>
          <a:p>
            <a:pPr eaLnBrk="1" hangingPunct="1">
              <a:lnSpc>
                <a:spcPct val="80000"/>
              </a:lnSpc>
            </a:pPr>
            <a:r>
              <a:rPr lang="en-US" sz="2400" dirty="0" smtClean="0"/>
              <a:t>Make sure coaches know it is there responsibility to maintain order on their sideline and to break-up fights if they occur.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Emergency Action Plan</a:t>
            </a:r>
          </a:p>
        </p:txBody>
      </p:sp>
      <p:sp>
        <p:nvSpPr>
          <p:cNvPr id="27651" name="Rectangle 3"/>
          <p:cNvSpPr>
            <a:spLocks noGrp="1" noChangeArrowheads="1"/>
          </p:cNvSpPr>
          <p:nvPr>
            <p:ph type="body" idx="1"/>
          </p:nvPr>
        </p:nvSpPr>
        <p:spPr/>
        <p:txBody>
          <a:bodyPr/>
          <a:lstStyle/>
          <a:p>
            <a:pPr eaLnBrk="1" hangingPunct="1">
              <a:lnSpc>
                <a:spcPct val="80000"/>
              </a:lnSpc>
            </a:pPr>
            <a:r>
              <a:rPr lang="en-US" sz="2400" smtClean="0"/>
              <a:t>Back Judge/Line Judge (5 Man). Take a position at the inbounds lines at opposite 45 yard lines at least 30 minutes prior to the game and monitor activity of the teams during warm-up.</a:t>
            </a:r>
          </a:p>
          <a:p>
            <a:pPr eaLnBrk="1" hangingPunct="1">
              <a:lnSpc>
                <a:spcPct val="80000"/>
              </a:lnSpc>
            </a:pPr>
            <a:r>
              <a:rPr lang="en-US" sz="2400" smtClean="0"/>
              <a:t>Line Judge/Referee or Umpire (4 man). Take same position as above.</a:t>
            </a:r>
          </a:p>
          <a:p>
            <a:pPr eaLnBrk="1" hangingPunct="1">
              <a:lnSpc>
                <a:spcPct val="80000"/>
              </a:lnSpc>
            </a:pPr>
            <a:r>
              <a:rPr lang="en-US" sz="2400" smtClean="0"/>
              <a:t>Field Judge/Side Judge (7 man). Take same position as above. </a:t>
            </a:r>
          </a:p>
          <a:p>
            <a:pPr eaLnBrk="1" hangingPunct="1">
              <a:lnSpc>
                <a:spcPct val="80000"/>
              </a:lnSpc>
            </a:pPr>
            <a:r>
              <a:rPr lang="en-US" sz="2400" smtClean="0"/>
              <a:t>Assume a position with hands at your sides. Look professional. No hands on your hips or arms crossed on your chest.</a:t>
            </a:r>
          </a:p>
          <a:p>
            <a:pPr eaLnBrk="1" hangingPunct="1">
              <a:lnSpc>
                <a:spcPct val="80000"/>
              </a:lnSpc>
            </a:pPr>
            <a:r>
              <a:rPr lang="en-US" sz="2400" smtClean="0"/>
              <a:t>Any conversations with coaches and players should be courteous and professional in nature. Use a handshake, only, when greeting before and after the game.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 Emergency Action Plan</a:t>
            </a:r>
          </a:p>
        </p:txBody>
      </p:sp>
      <p:sp>
        <p:nvSpPr>
          <p:cNvPr id="28675" name="Rectangle 3"/>
          <p:cNvSpPr>
            <a:spLocks noGrp="1" noChangeArrowheads="1"/>
          </p:cNvSpPr>
          <p:nvPr>
            <p:ph type="body" idx="1"/>
          </p:nvPr>
        </p:nvSpPr>
        <p:spPr/>
        <p:txBody>
          <a:bodyPr/>
          <a:lstStyle/>
          <a:p>
            <a:pPr eaLnBrk="1" hangingPunct="1">
              <a:lnSpc>
                <a:spcPct val="80000"/>
              </a:lnSpc>
            </a:pPr>
            <a:r>
              <a:rPr lang="en-US" sz="2400" smtClean="0"/>
              <a:t>Use preventative officiating, good judgment and common sense when dealing with potential problems. Start talking to the players and coaches early in the game.</a:t>
            </a:r>
          </a:p>
          <a:p>
            <a:pPr eaLnBrk="1" hangingPunct="1">
              <a:lnSpc>
                <a:spcPct val="80000"/>
              </a:lnSpc>
            </a:pPr>
            <a:r>
              <a:rPr lang="en-US" sz="2400" smtClean="0"/>
              <a:t>Never get in a shouting match with a coach, player or fan. Be professional in these situations.</a:t>
            </a:r>
          </a:p>
          <a:p>
            <a:pPr eaLnBrk="1" hangingPunct="1">
              <a:lnSpc>
                <a:spcPct val="80000"/>
              </a:lnSpc>
            </a:pPr>
            <a:r>
              <a:rPr lang="en-US" sz="2400" smtClean="0"/>
              <a:t>A conference with a coach or administrator should be held on the field in front of the team box with the referees back to the bench and the coach facing his bench at the top of the 9 yard mark. Referee always have a second official with you at the conference</a:t>
            </a:r>
          </a:p>
          <a:p>
            <a:pPr eaLnBrk="1" hangingPunct="1">
              <a:lnSpc>
                <a:spcPct val="80000"/>
              </a:lnSpc>
            </a:pPr>
            <a:r>
              <a:rPr lang="en-US" sz="2400" smtClean="0"/>
              <a:t>Have field awareness. Look for signs of trouble early and relay information to other officials. Referees and back judges you have the best view of what is going on behind the end men, be alert for potential problems.</a:t>
            </a:r>
          </a:p>
          <a:p>
            <a:pPr eaLnBrk="1" hangingPunct="1">
              <a:lnSpc>
                <a:spcPct val="80000"/>
              </a:lnSpc>
            </a:pPr>
            <a:endParaRPr lang="en-US" sz="24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Crowd Attacks Officials</a:t>
            </a:r>
          </a:p>
        </p:txBody>
      </p:sp>
      <p:sp>
        <p:nvSpPr>
          <p:cNvPr id="29699" name="Rectangle 3"/>
          <p:cNvSpPr>
            <a:spLocks noGrp="1" noChangeArrowheads="1"/>
          </p:cNvSpPr>
          <p:nvPr>
            <p:ph type="body" idx="1"/>
          </p:nvPr>
        </p:nvSpPr>
        <p:spPr/>
        <p:txBody>
          <a:bodyPr/>
          <a:lstStyle/>
          <a:p>
            <a:pPr eaLnBrk="1" hangingPunct="1">
              <a:lnSpc>
                <a:spcPct val="90000"/>
              </a:lnSpc>
            </a:pPr>
            <a:r>
              <a:rPr lang="en-US" sz="2800" smtClean="0"/>
              <a:t>If threatened or attacked, all officials should come together as a group and summon police and administrators. If and official is being confronted a second or third official should aid his fellow official. </a:t>
            </a:r>
          </a:p>
          <a:p>
            <a:pPr eaLnBrk="1" hangingPunct="1">
              <a:lnSpc>
                <a:spcPct val="90000"/>
              </a:lnSpc>
            </a:pPr>
            <a:r>
              <a:rPr lang="en-US" sz="2800" smtClean="0"/>
              <a:t>If hostility continues, the officials and teams will be escorted to a secured location by security and the administrator.</a:t>
            </a:r>
          </a:p>
          <a:p>
            <a:pPr eaLnBrk="1" hangingPunct="1">
              <a:lnSpc>
                <a:spcPct val="90000"/>
              </a:lnSpc>
            </a:pPr>
            <a:r>
              <a:rPr lang="en-US" sz="2800" smtClean="0"/>
              <a:t>The referee will inform the schools that the game will not continue unless order is restored.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Crowd Attacks Officials</a:t>
            </a:r>
          </a:p>
        </p:txBody>
      </p:sp>
      <p:sp>
        <p:nvSpPr>
          <p:cNvPr id="30723" name="Rectangle 3"/>
          <p:cNvSpPr>
            <a:spLocks noGrp="1" noChangeArrowheads="1"/>
          </p:cNvSpPr>
          <p:nvPr>
            <p:ph type="body" idx="1"/>
          </p:nvPr>
        </p:nvSpPr>
        <p:spPr>
          <a:xfrm>
            <a:off x="457200" y="1600200"/>
            <a:ext cx="8229600" cy="4800600"/>
          </a:xfrm>
        </p:spPr>
        <p:txBody>
          <a:bodyPr/>
          <a:lstStyle/>
          <a:p>
            <a:pPr eaLnBrk="1" hangingPunct="1">
              <a:lnSpc>
                <a:spcPct val="90000"/>
              </a:lnSpc>
              <a:buFontTx/>
              <a:buNone/>
            </a:pPr>
            <a:endParaRPr lang="en-US" sz="2400" dirty="0" smtClean="0"/>
          </a:p>
          <a:p>
            <a:pPr eaLnBrk="1" hangingPunct="1">
              <a:lnSpc>
                <a:spcPct val="90000"/>
              </a:lnSpc>
            </a:pPr>
            <a:r>
              <a:rPr lang="en-US" sz="2400" dirty="0" smtClean="0"/>
              <a:t>The game can be delayed until order is restored and additional police protection is available at the field.</a:t>
            </a:r>
          </a:p>
          <a:p>
            <a:pPr eaLnBrk="1" hangingPunct="1">
              <a:lnSpc>
                <a:spcPct val="90000"/>
              </a:lnSpc>
            </a:pPr>
            <a:r>
              <a:rPr lang="en-US" sz="2400" dirty="0" smtClean="0"/>
              <a:t>The game can be suspended at that point and resumed at a later date, if agreed to by the schools.</a:t>
            </a:r>
          </a:p>
          <a:p>
            <a:pPr eaLnBrk="1" hangingPunct="1">
              <a:lnSpc>
                <a:spcPct val="90000"/>
              </a:lnSpc>
            </a:pPr>
            <a:r>
              <a:rPr lang="en-US" sz="2400" dirty="0" smtClean="0"/>
              <a:t>If necessary order the stadium cleared, except for the teams, coaches, administrators and police personnel before resuming the game.</a:t>
            </a:r>
          </a:p>
          <a:p>
            <a:pPr eaLnBrk="1" hangingPunct="1">
              <a:lnSpc>
                <a:spcPct val="90000"/>
              </a:lnSpc>
            </a:pPr>
            <a:r>
              <a:rPr lang="en-US" sz="2400" dirty="0" smtClean="0"/>
              <a:t>The referee can forfeit the game at that point and declare the offended team the winner if order cannot be restored</a:t>
            </a:r>
          </a:p>
          <a:p>
            <a:pPr eaLnBrk="1" hangingPunct="1">
              <a:lnSpc>
                <a:spcPct val="90000"/>
              </a:lnSpc>
            </a:pPr>
            <a:r>
              <a:rPr lang="en-US" sz="2400" dirty="0" smtClean="0"/>
              <a:t>In all cases the safety of the officials and players is foremost.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Crowd Attacks Team</a:t>
            </a:r>
          </a:p>
        </p:txBody>
      </p:sp>
      <p:sp>
        <p:nvSpPr>
          <p:cNvPr id="31747" name="Rectangle 3"/>
          <p:cNvSpPr>
            <a:spLocks noGrp="1" noChangeArrowheads="1"/>
          </p:cNvSpPr>
          <p:nvPr>
            <p:ph type="body" idx="1"/>
          </p:nvPr>
        </p:nvSpPr>
        <p:spPr/>
        <p:txBody>
          <a:bodyPr/>
          <a:lstStyle/>
          <a:p>
            <a:pPr eaLnBrk="1" hangingPunct="1">
              <a:lnSpc>
                <a:spcPct val="80000"/>
              </a:lnSpc>
            </a:pPr>
            <a:r>
              <a:rPr lang="en-US" sz="2400" smtClean="0"/>
              <a:t>This same procedure will apply if the crowd attacks the teams or others in the stands, and the action becomes uncontrollable with the security personnel on hand.</a:t>
            </a:r>
          </a:p>
          <a:p>
            <a:pPr eaLnBrk="1" hangingPunct="1">
              <a:lnSpc>
                <a:spcPct val="80000"/>
              </a:lnSpc>
            </a:pPr>
            <a:r>
              <a:rPr lang="en-US" sz="2400" smtClean="0"/>
              <a:t>In all cases, the officials are to perform their duties in a professional manner in accordance with NFHS and FHSAA standards. </a:t>
            </a:r>
          </a:p>
          <a:p>
            <a:pPr eaLnBrk="1" hangingPunct="1">
              <a:lnSpc>
                <a:spcPct val="80000"/>
              </a:lnSpc>
            </a:pPr>
            <a:r>
              <a:rPr lang="en-US" sz="2400" smtClean="0"/>
              <a:t>The announcer will inform the fans that if they leave the stands and enter the field they are subject to expulsion, arrest or both.</a:t>
            </a:r>
          </a:p>
          <a:p>
            <a:pPr eaLnBrk="1" hangingPunct="1">
              <a:lnSpc>
                <a:spcPct val="80000"/>
              </a:lnSpc>
            </a:pPr>
            <a:r>
              <a:rPr lang="en-US" sz="2400" smtClean="0"/>
              <a:t>Officials do not get involved in fights the occur in the stands. If necessary, referee, notify administrators that if it continues the game will be suspended until order is restored.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4000" b="1" smtClean="0">
                <a:solidFill>
                  <a:schemeClr val="accent2"/>
                </a:solidFill>
              </a:rPr>
              <a:t>Introduction</a:t>
            </a:r>
            <a:br>
              <a:rPr lang="en-US" sz="4000" b="1" smtClean="0">
                <a:solidFill>
                  <a:schemeClr val="accent2"/>
                </a:solidFill>
              </a:rPr>
            </a:br>
            <a:r>
              <a:rPr lang="en-US" sz="4000" b="1" smtClean="0">
                <a:solidFill>
                  <a:schemeClr val="accent2"/>
                </a:solidFill>
              </a:rPr>
              <a:t>Emergency Action Plan</a:t>
            </a:r>
          </a:p>
        </p:txBody>
      </p:sp>
      <p:sp>
        <p:nvSpPr>
          <p:cNvPr id="14339" name="Rectangle 3"/>
          <p:cNvSpPr>
            <a:spLocks noGrp="1" noChangeArrowheads="1"/>
          </p:cNvSpPr>
          <p:nvPr>
            <p:ph type="body" idx="1"/>
          </p:nvPr>
        </p:nvSpPr>
        <p:spPr/>
        <p:txBody>
          <a:bodyPr/>
          <a:lstStyle/>
          <a:p>
            <a:pPr eaLnBrk="1" hangingPunct="1">
              <a:lnSpc>
                <a:spcPct val="80000"/>
              </a:lnSpc>
              <a:buFontTx/>
              <a:buNone/>
            </a:pPr>
            <a:r>
              <a:rPr lang="en-US" sz="1600" dirty="0" smtClean="0"/>
              <a:t>      </a:t>
            </a:r>
            <a:r>
              <a:rPr lang="en-US" sz="2000" dirty="0" smtClean="0"/>
              <a:t>The duty of an official is to maintain order and administer the game so that the rules established by the NFHS and the FHSAA are administered in a fair and impartial manner. Our job has become harder due to administrators, coaches, players and fans emulating the antics of players and coaches at the college and pro level. This type of behavior is not acceptable at the high school level. The FHSAA has asked each association to develop mechanics to address this ever-growing problem, </a:t>
            </a:r>
            <a:r>
              <a:rPr lang="en-US" sz="2000" b="1" dirty="0" smtClean="0"/>
              <a:t>as published in sections 500 - 506.04 and 600 of the 2014-15 FHSAA Officials Guidebook.</a:t>
            </a:r>
          </a:p>
          <a:p>
            <a:pPr eaLnBrk="1" hangingPunct="1">
              <a:lnSpc>
                <a:spcPct val="80000"/>
              </a:lnSpc>
              <a:buFontTx/>
              <a:buNone/>
            </a:pPr>
            <a:r>
              <a:rPr lang="en-US" sz="2000" dirty="0" smtClean="0"/>
              <a:t>	The mechanics will cover several aspects of game administration as it relates to officials and their responsibilities in the event of a fight or disturbance on the field or in the stands. The purpose is to establish mechanics that all officials can follow so the reporting of an incident that may arise can be addressed in an organized and factual manner. We have included weather related issues so all involved in the game understand the importance of following the standards for suspending play due to the weather.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Player or Coach Attacks Officials</a:t>
            </a:r>
          </a:p>
        </p:txBody>
      </p:sp>
      <p:sp>
        <p:nvSpPr>
          <p:cNvPr id="32771" name="Rectangle 3"/>
          <p:cNvSpPr>
            <a:spLocks noGrp="1" noChangeArrowheads="1"/>
          </p:cNvSpPr>
          <p:nvPr>
            <p:ph type="body" idx="1"/>
          </p:nvPr>
        </p:nvSpPr>
        <p:spPr/>
        <p:txBody>
          <a:bodyPr/>
          <a:lstStyle/>
          <a:p>
            <a:pPr eaLnBrk="1" hangingPunct="1">
              <a:lnSpc>
                <a:spcPct val="90000"/>
              </a:lnSpc>
            </a:pPr>
            <a:r>
              <a:rPr lang="en-US" sz="2800" smtClean="0"/>
              <a:t>The official will retreat from the attack and seek support from other officials and security personnel. Security should be near the playing area at all times in the event this were to happen.</a:t>
            </a:r>
          </a:p>
          <a:p>
            <a:pPr eaLnBrk="1" hangingPunct="1">
              <a:lnSpc>
                <a:spcPct val="90000"/>
              </a:lnSpc>
            </a:pPr>
            <a:r>
              <a:rPr lang="en-US" sz="2800" smtClean="0"/>
              <a:t>It is recommended that officials not touch players in any manner other than to protect themselves against bodily harm.</a:t>
            </a:r>
          </a:p>
          <a:p>
            <a:pPr eaLnBrk="1" hangingPunct="1">
              <a:lnSpc>
                <a:spcPct val="90000"/>
              </a:lnSpc>
            </a:pPr>
            <a:r>
              <a:rPr lang="en-US" sz="2800" smtClean="0"/>
              <a:t>The official or officials involved should blow their whistle and throw their flag to stop the attack and draw the attention of the other officials.</a:t>
            </a:r>
          </a:p>
          <a:p>
            <a:pPr eaLnBrk="1" hangingPunct="1">
              <a:lnSpc>
                <a:spcPct val="90000"/>
              </a:lnSpc>
            </a:pPr>
            <a:endParaRPr lang="en-US" sz="28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Player or Coach Attacks Official</a:t>
            </a:r>
          </a:p>
        </p:txBody>
      </p:sp>
      <p:sp>
        <p:nvSpPr>
          <p:cNvPr id="33795" name="Rectangle 3"/>
          <p:cNvSpPr>
            <a:spLocks noGrp="1" noChangeArrowheads="1"/>
          </p:cNvSpPr>
          <p:nvPr>
            <p:ph type="body" idx="1"/>
          </p:nvPr>
        </p:nvSpPr>
        <p:spPr/>
        <p:txBody>
          <a:bodyPr/>
          <a:lstStyle/>
          <a:p>
            <a:pPr eaLnBrk="1" hangingPunct="1">
              <a:lnSpc>
                <a:spcPct val="90000"/>
              </a:lnSpc>
            </a:pPr>
            <a:r>
              <a:rPr lang="en-US" sz="2800" smtClean="0"/>
              <a:t>Use preventative officiating early in the game to stop any escalation of aggression or hostilities. </a:t>
            </a:r>
          </a:p>
          <a:p>
            <a:pPr eaLnBrk="1" hangingPunct="1">
              <a:lnSpc>
                <a:spcPct val="90000"/>
              </a:lnSpc>
            </a:pPr>
            <a:r>
              <a:rPr lang="en-US" sz="2800" smtClean="0"/>
              <a:t>Be aware of verbal and body language that shows signs of aggression towards the officials. </a:t>
            </a:r>
          </a:p>
          <a:p>
            <a:pPr eaLnBrk="1" hangingPunct="1">
              <a:lnSpc>
                <a:spcPct val="90000"/>
              </a:lnSpc>
            </a:pPr>
            <a:r>
              <a:rPr lang="en-US" sz="2800" smtClean="0"/>
              <a:t>Derogatory remarks about an official’s race, religion or ethnic background can be signs of problems to come.</a:t>
            </a:r>
          </a:p>
          <a:p>
            <a:pPr eaLnBrk="1" hangingPunct="1">
              <a:lnSpc>
                <a:spcPct val="90000"/>
              </a:lnSpc>
            </a:pPr>
            <a:r>
              <a:rPr lang="en-US" sz="2800" smtClean="0"/>
              <a:t>Never allow a coach or player to get in your face. Step away from these situations as quickly as possible.</a:t>
            </a:r>
          </a:p>
          <a:p>
            <a:pPr eaLnBrk="1" hangingPunct="1">
              <a:lnSpc>
                <a:spcPct val="90000"/>
              </a:lnSpc>
            </a:pPr>
            <a:endParaRPr lang="en-US" sz="28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Player Attacks Player</a:t>
            </a:r>
          </a:p>
        </p:txBody>
      </p:sp>
      <p:sp>
        <p:nvSpPr>
          <p:cNvPr id="34819" name="Rectangle 3"/>
          <p:cNvSpPr>
            <a:spLocks noGrp="1" noChangeArrowheads="1"/>
          </p:cNvSpPr>
          <p:nvPr>
            <p:ph type="body" idx="1"/>
          </p:nvPr>
        </p:nvSpPr>
        <p:spPr/>
        <p:txBody>
          <a:bodyPr/>
          <a:lstStyle/>
          <a:p>
            <a:pPr eaLnBrk="1" hangingPunct="1">
              <a:lnSpc>
                <a:spcPct val="80000"/>
              </a:lnSpc>
            </a:pPr>
            <a:r>
              <a:rPr lang="en-US" sz="2800" smtClean="0"/>
              <a:t>The covering official should use his/her whistle and flag to stop the action.</a:t>
            </a:r>
          </a:p>
          <a:p>
            <a:pPr eaLnBrk="1" hangingPunct="1">
              <a:lnSpc>
                <a:spcPct val="80000"/>
              </a:lnSpc>
            </a:pPr>
            <a:r>
              <a:rPr lang="en-US" sz="2800" smtClean="0"/>
              <a:t>At no time should officials try and separate players by using physical force. </a:t>
            </a:r>
          </a:p>
          <a:p>
            <a:pPr eaLnBrk="1" hangingPunct="1">
              <a:lnSpc>
                <a:spcPct val="80000"/>
              </a:lnSpc>
            </a:pPr>
            <a:r>
              <a:rPr lang="en-US" sz="2800" smtClean="0"/>
              <a:t>Step back and summon coaches to separate the players.</a:t>
            </a:r>
          </a:p>
          <a:p>
            <a:pPr eaLnBrk="1" hangingPunct="1">
              <a:lnSpc>
                <a:spcPct val="80000"/>
              </a:lnSpc>
            </a:pPr>
            <a:r>
              <a:rPr lang="en-US" sz="2800" smtClean="0"/>
              <a:t>Be aware of verbal and body language of the players during the game. Never allow players to refer to another player’s race, religion, ethnic background, family heritage or use vulgar language. </a:t>
            </a:r>
          </a:p>
          <a:p>
            <a:pPr eaLnBrk="1" hangingPunct="1">
              <a:lnSpc>
                <a:spcPct val="80000"/>
              </a:lnSpc>
            </a:pPr>
            <a:endParaRPr lang="en-US" sz="2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Player Attacks Player</a:t>
            </a:r>
          </a:p>
        </p:txBody>
      </p:sp>
      <p:sp>
        <p:nvSpPr>
          <p:cNvPr id="35843" name="Rectangle 3"/>
          <p:cNvSpPr>
            <a:spLocks noGrp="1" noChangeArrowheads="1"/>
          </p:cNvSpPr>
          <p:nvPr>
            <p:ph type="body" idx="1"/>
          </p:nvPr>
        </p:nvSpPr>
        <p:spPr/>
        <p:txBody>
          <a:bodyPr/>
          <a:lstStyle/>
          <a:p>
            <a:pPr eaLnBrk="1" hangingPunct="1"/>
            <a:r>
              <a:rPr lang="en-US" sz="2800" smtClean="0"/>
              <a:t>Football is a contact sport, but being overly aggressive is not part of the game and can lead to game control problems.</a:t>
            </a:r>
          </a:p>
          <a:p>
            <a:pPr eaLnBrk="1" hangingPunct="1"/>
            <a:r>
              <a:rPr lang="en-US" sz="2800" smtClean="0"/>
              <a:t>Standing over a player after a tackle to intimidate or use gestures that are meant to demean are not acceptable. Stop it early but know excitement from aggression.</a:t>
            </a:r>
          </a:p>
          <a:p>
            <a:pPr eaLnBrk="1" hangingPunct="1"/>
            <a:r>
              <a:rPr lang="en-US" sz="2800" smtClean="0"/>
              <a:t>The antics of college and pro players are not part of the high school game.</a:t>
            </a:r>
          </a:p>
          <a:p>
            <a:pPr eaLnBrk="1" hangingPunct="1"/>
            <a:endParaRPr lang="en-US" sz="28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Crowd on Crowd Attack</a:t>
            </a:r>
          </a:p>
        </p:txBody>
      </p:sp>
      <p:sp>
        <p:nvSpPr>
          <p:cNvPr id="36867" name="Rectangle 3"/>
          <p:cNvSpPr>
            <a:spLocks noGrp="1" noChangeArrowheads="1"/>
          </p:cNvSpPr>
          <p:nvPr>
            <p:ph type="body" idx="1"/>
          </p:nvPr>
        </p:nvSpPr>
        <p:spPr/>
        <p:txBody>
          <a:bodyPr/>
          <a:lstStyle/>
          <a:p>
            <a:pPr eaLnBrk="1" hangingPunct="1">
              <a:lnSpc>
                <a:spcPct val="80000"/>
              </a:lnSpc>
            </a:pPr>
            <a:r>
              <a:rPr lang="en-US" sz="2800" smtClean="0"/>
              <a:t>The safety of the players and officials are your primary concern. In today's society a weapon may be involved and threaten the safety of players and officials.</a:t>
            </a:r>
          </a:p>
          <a:p>
            <a:pPr eaLnBrk="1" hangingPunct="1">
              <a:lnSpc>
                <a:spcPct val="80000"/>
              </a:lnSpc>
            </a:pPr>
            <a:r>
              <a:rPr lang="en-US" sz="2800" smtClean="0"/>
              <a:t>Have the players and officials escorted to a safe location until the authorities have restored order.</a:t>
            </a:r>
          </a:p>
          <a:p>
            <a:pPr eaLnBrk="1" hangingPunct="1">
              <a:lnSpc>
                <a:spcPct val="80000"/>
              </a:lnSpc>
            </a:pPr>
            <a:r>
              <a:rPr lang="en-US" sz="2800" smtClean="0"/>
              <a:t>Officials are to maintain order on the field. Do not go into the stands to help break up the disturbance. </a:t>
            </a:r>
          </a:p>
          <a:p>
            <a:pPr eaLnBrk="1" hangingPunct="1">
              <a:lnSpc>
                <a:spcPct val="80000"/>
              </a:lnSpc>
            </a:pPr>
            <a:r>
              <a:rPr lang="en-US" sz="2800" smtClean="0"/>
              <a:t>Referee, as soon as possible, have security sent to the press box to escort the clock operator to safety.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Crowd on Crowd Attack</a:t>
            </a:r>
          </a:p>
        </p:txBody>
      </p:sp>
      <p:sp>
        <p:nvSpPr>
          <p:cNvPr id="37891" name="Rectangle 3"/>
          <p:cNvSpPr>
            <a:spLocks noGrp="1" noChangeArrowheads="1"/>
          </p:cNvSpPr>
          <p:nvPr>
            <p:ph type="body" idx="1"/>
          </p:nvPr>
        </p:nvSpPr>
        <p:spPr/>
        <p:txBody>
          <a:bodyPr/>
          <a:lstStyle/>
          <a:p>
            <a:pPr eaLnBrk="1" hangingPunct="1">
              <a:lnSpc>
                <a:spcPct val="80000"/>
              </a:lnSpc>
            </a:pPr>
            <a:r>
              <a:rPr lang="en-US" sz="2800" smtClean="0"/>
              <a:t>What can be done to help control the crowd?</a:t>
            </a:r>
          </a:p>
          <a:p>
            <a:pPr eaLnBrk="1" hangingPunct="1">
              <a:lnSpc>
                <a:spcPct val="80000"/>
              </a:lnSpc>
            </a:pPr>
            <a:r>
              <a:rPr lang="en-US" sz="2800" smtClean="0"/>
              <a:t>The announcer should read the FHSAA statement on sportsmanship before the game and periodically throughout the contest.</a:t>
            </a:r>
          </a:p>
          <a:p>
            <a:pPr eaLnBrk="1" hangingPunct="1">
              <a:lnSpc>
                <a:spcPct val="80000"/>
              </a:lnSpc>
            </a:pPr>
            <a:r>
              <a:rPr lang="en-US" sz="2800" smtClean="0"/>
              <a:t>The announcer will refrain from criticizing or commenting about the officials or calls they have made or use music to raise doubt about an officials call or conference to discuss penalty.  </a:t>
            </a:r>
          </a:p>
          <a:p>
            <a:pPr eaLnBrk="1" hangingPunct="1">
              <a:lnSpc>
                <a:spcPct val="80000"/>
              </a:lnSpc>
            </a:pPr>
            <a:r>
              <a:rPr lang="en-US" sz="2800" smtClean="0"/>
              <a:t>If an announcer will not stop criticizing officials or others the referee will direct the AD or his designate to have the announcer removed from that position and if necessary from the stadium.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z="4000" b="1" dirty="0" smtClean="0">
                <a:solidFill>
                  <a:schemeClr val="accent2"/>
                </a:solidFill>
              </a:rPr>
              <a:t>Mechanics</a:t>
            </a:r>
            <a:br>
              <a:rPr lang="en-US" sz="4000" b="1" dirty="0" smtClean="0">
                <a:solidFill>
                  <a:schemeClr val="accent2"/>
                </a:solidFill>
              </a:rPr>
            </a:br>
            <a:r>
              <a:rPr lang="en-US" sz="4000" b="1" dirty="0" smtClean="0">
                <a:solidFill>
                  <a:schemeClr val="accent2"/>
                </a:solidFill>
              </a:rPr>
              <a:t>Crowd on Crowd Attack</a:t>
            </a:r>
          </a:p>
        </p:txBody>
      </p:sp>
      <p:sp>
        <p:nvSpPr>
          <p:cNvPr id="38915" name="Rectangle 3"/>
          <p:cNvSpPr>
            <a:spLocks noGrp="1" noChangeArrowheads="1"/>
          </p:cNvSpPr>
          <p:nvPr>
            <p:ph type="body" idx="1"/>
          </p:nvPr>
        </p:nvSpPr>
        <p:spPr>
          <a:xfrm>
            <a:off x="457200" y="1600200"/>
            <a:ext cx="8229600" cy="4876800"/>
          </a:xfrm>
        </p:spPr>
        <p:txBody>
          <a:bodyPr/>
          <a:lstStyle/>
          <a:p>
            <a:pPr eaLnBrk="1" hangingPunct="1">
              <a:lnSpc>
                <a:spcPct val="80000"/>
              </a:lnSpc>
              <a:buFontTx/>
              <a:buNone/>
            </a:pPr>
            <a:endParaRPr lang="en-US" sz="2400" dirty="0" smtClean="0"/>
          </a:p>
          <a:p>
            <a:pPr eaLnBrk="1" hangingPunct="1">
              <a:lnSpc>
                <a:spcPct val="80000"/>
              </a:lnSpc>
            </a:pPr>
            <a:r>
              <a:rPr lang="en-US" sz="2400" dirty="0" smtClean="0"/>
              <a:t>The announcer will refrain from criticizing the opposing team or its fans.</a:t>
            </a:r>
          </a:p>
          <a:p>
            <a:pPr eaLnBrk="1" hangingPunct="1">
              <a:lnSpc>
                <a:spcPct val="80000"/>
              </a:lnSpc>
            </a:pPr>
            <a:r>
              <a:rPr lang="en-US" sz="2400" dirty="0" smtClean="0"/>
              <a:t>Anyone around the field, or a coach who incites the crowd towards violence, or disrupts the game, should be removed from the stadium.</a:t>
            </a:r>
          </a:p>
          <a:p>
            <a:pPr eaLnBrk="1" hangingPunct="1">
              <a:lnSpc>
                <a:spcPct val="80000"/>
              </a:lnSpc>
            </a:pPr>
            <a:r>
              <a:rPr lang="en-US" sz="2400" dirty="0" smtClean="0"/>
              <a:t>Additional police or security personnel should be available and placed in positions that are visible to the fans. Have police cars visible to the fans both outside the stadium, in fan parking areas and if possible parked in sight of the playing field.</a:t>
            </a:r>
          </a:p>
          <a:p>
            <a:pPr eaLnBrk="1" hangingPunct="1">
              <a:lnSpc>
                <a:spcPct val="80000"/>
              </a:lnSpc>
            </a:pPr>
            <a:r>
              <a:rPr lang="en-US" sz="2400" dirty="0" smtClean="0"/>
              <a:t>All personnel in and around the field must remain behind the 2 yard belt. This includes, reporters, cameramen, alumni, band members or any others who may be involved in the administration of the game.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z="3600" b="1" smtClean="0">
                <a:solidFill>
                  <a:schemeClr val="accent2"/>
                </a:solidFill>
              </a:rPr>
              <a:t>Mechanics</a:t>
            </a:r>
            <a:br>
              <a:rPr lang="en-US" sz="3600" b="1" smtClean="0">
                <a:solidFill>
                  <a:schemeClr val="accent2"/>
                </a:solidFill>
              </a:rPr>
            </a:br>
            <a:r>
              <a:rPr lang="en-US" sz="3600" b="1" smtClean="0">
                <a:solidFill>
                  <a:schemeClr val="accent2"/>
                </a:solidFill>
              </a:rPr>
              <a:t>Crowd Attacks Players or Coaches</a:t>
            </a:r>
          </a:p>
        </p:txBody>
      </p:sp>
      <p:sp>
        <p:nvSpPr>
          <p:cNvPr id="39939" name="Rectangle 3"/>
          <p:cNvSpPr>
            <a:spLocks noGrp="1" noChangeArrowheads="1"/>
          </p:cNvSpPr>
          <p:nvPr>
            <p:ph type="body" idx="1"/>
          </p:nvPr>
        </p:nvSpPr>
        <p:spPr/>
        <p:txBody>
          <a:bodyPr/>
          <a:lstStyle/>
          <a:p>
            <a:pPr eaLnBrk="1" hangingPunct="1">
              <a:lnSpc>
                <a:spcPct val="80000"/>
              </a:lnSpc>
            </a:pPr>
            <a:r>
              <a:rPr lang="en-US" sz="2800" dirty="0" smtClean="0"/>
              <a:t>Officials should not get involved in this situation. Get players not involved and officials off the field quickly.</a:t>
            </a:r>
          </a:p>
          <a:p>
            <a:pPr eaLnBrk="1" hangingPunct="1">
              <a:lnSpc>
                <a:spcPct val="80000"/>
              </a:lnSpc>
            </a:pPr>
            <a:r>
              <a:rPr lang="en-US" sz="2800" dirty="0" smtClean="0"/>
              <a:t>Be alert for possible physical and verbal attacks on the visiting team by the home team crowd. </a:t>
            </a:r>
          </a:p>
          <a:p>
            <a:pPr eaLnBrk="1" hangingPunct="1">
              <a:lnSpc>
                <a:spcPct val="80000"/>
              </a:lnSpc>
            </a:pPr>
            <a:r>
              <a:rPr lang="en-US" sz="2800" dirty="0" smtClean="0"/>
              <a:t>Problems usually occur when the winning team keeps pouring on the points in a one-sided game. </a:t>
            </a:r>
          </a:p>
          <a:p>
            <a:pPr eaLnBrk="1" hangingPunct="1">
              <a:lnSpc>
                <a:spcPct val="80000"/>
              </a:lnSpc>
            </a:pPr>
            <a:r>
              <a:rPr lang="en-US" sz="2800" dirty="0" smtClean="0"/>
              <a:t>Keep the fans in the stands, do not allow them on the sideline or on the track. Alumni, booster club members tend to migrate to the sideline as the game progresses.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z="4000" smtClean="0"/>
              <a:t> </a:t>
            </a:r>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Lightning &amp; Weather</a:t>
            </a:r>
          </a:p>
        </p:txBody>
      </p:sp>
      <p:sp>
        <p:nvSpPr>
          <p:cNvPr id="40963" name="Rectangle 3"/>
          <p:cNvSpPr>
            <a:spLocks noGrp="1" noChangeArrowheads="1"/>
          </p:cNvSpPr>
          <p:nvPr>
            <p:ph type="body" idx="1"/>
          </p:nvPr>
        </p:nvSpPr>
        <p:spPr/>
        <p:txBody>
          <a:bodyPr/>
          <a:lstStyle/>
          <a:p>
            <a:pPr eaLnBrk="1" hangingPunct="1"/>
            <a:r>
              <a:rPr lang="en-US" smtClean="0"/>
              <a:t>The National Federation of High Schools (NFHS) in 2009 implemented a new policy for Lightning and Weather. If you hear thunder or see lightning the game must be suspended at that point and you must wait 30 minutes from the last time you heard the thunder or see lightning before the game can continue. The FHSAA has amended the rule to state;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Lightning &amp; Weather</a:t>
            </a:r>
          </a:p>
        </p:txBody>
      </p:sp>
      <p:sp>
        <p:nvSpPr>
          <p:cNvPr id="41987" name="Rectangle 3"/>
          <p:cNvSpPr>
            <a:spLocks noGrp="1" noChangeArrowheads="1"/>
          </p:cNvSpPr>
          <p:nvPr>
            <p:ph type="body" idx="1"/>
          </p:nvPr>
        </p:nvSpPr>
        <p:spPr/>
        <p:txBody>
          <a:bodyPr/>
          <a:lstStyle/>
          <a:p>
            <a:pPr eaLnBrk="1" hangingPunct="1"/>
            <a:r>
              <a:rPr lang="en-US" dirty="0" smtClean="0"/>
              <a:t>If the school has equipment to detect Lightning then that detection device can be used to determine if the game is to be suspended as per the FHSAA. As always the safety of the Officials, Player and Fans are of utmost concern. If an Official, AD or Coach wants to suspend the game because of weather concerns than it will be suspended.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4000" smtClean="0"/>
              <a:t> </a:t>
            </a:r>
            <a:r>
              <a:rPr lang="en-US" sz="4000" b="1" smtClean="0">
                <a:solidFill>
                  <a:schemeClr val="accent2"/>
                </a:solidFill>
              </a:rPr>
              <a:t>Introduction</a:t>
            </a:r>
            <a:br>
              <a:rPr lang="en-US" sz="4000" b="1" smtClean="0">
                <a:solidFill>
                  <a:schemeClr val="accent2"/>
                </a:solidFill>
              </a:rPr>
            </a:br>
            <a:r>
              <a:rPr lang="en-US" sz="4000" b="1" smtClean="0">
                <a:solidFill>
                  <a:schemeClr val="accent2"/>
                </a:solidFill>
              </a:rPr>
              <a:t>Emergency Action Plan</a:t>
            </a:r>
          </a:p>
        </p:txBody>
      </p:sp>
      <p:sp>
        <p:nvSpPr>
          <p:cNvPr id="15363" name="Rectangle 3"/>
          <p:cNvSpPr>
            <a:spLocks noGrp="1" noChangeArrowheads="1"/>
          </p:cNvSpPr>
          <p:nvPr>
            <p:ph type="body" idx="1"/>
          </p:nvPr>
        </p:nvSpPr>
        <p:spPr>
          <a:xfrm>
            <a:off x="457200" y="1600200"/>
            <a:ext cx="8229600" cy="4876800"/>
          </a:xfrm>
        </p:spPr>
        <p:txBody>
          <a:bodyPr/>
          <a:lstStyle/>
          <a:p>
            <a:pPr eaLnBrk="1" hangingPunct="1">
              <a:lnSpc>
                <a:spcPct val="80000"/>
              </a:lnSpc>
              <a:buFontTx/>
              <a:buNone/>
            </a:pPr>
            <a:r>
              <a:rPr lang="en-US" sz="2000" dirty="0" smtClean="0"/>
              <a:t>	The MFOA at the direction of the FHSAA has developed mechanics for officials to use in the event of a brawl on the field or in the stands or other threats that may occur once the officials have entered the field and until the referee declares the game over. The trend in recent years has shown an increase in hostilities towards officials and players. The mechanics give the official steps to take in the event such an act were to occur.</a:t>
            </a:r>
          </a:p>
          <a:p>
            <a:pPr eaLnBrk="1" hangingPunct="1">
              <a:lnSpc>
                <a:spcPct val="80000"/>
              </a:lnSpc>
              <a:buFontTx/>
              <a:buNone/>
            </a:pPr>
            <a:r>
              <a:rPr lang="en-US" sz="2000" dirty="0" smtClean="0"/>
              <a:t>	The following pre-game is to be used by all referees and officials of the MFOA, </a:t>
            </a:r>
            <a:r>
              <a:rPr lang="en-US" sz="2000" b="1" dirty="0" smtClean="0">
                <a:solidFill>
                  <a:srgbClr val="CC3300"/>
                </a:solidFill>
              </a:rPr>
              <a:t>NO EXCEPTIONS</a:t>
            </a:r>
            <a:r>
              <a:rPr lang="en-US" sz="2000" dirty="0" smtClean="0">
                <a:solidFill>
                  <a:srgbClr val="CC3300"/>
                </a:solidFill>
              </a:rPr>
              <a:t>. </a:t>
            </a:r>
            <a:r>
              <a:rPr lang="en-US" sz="2000" dirty="0" smtClean="0"/>
              <a:t>The mechanics are to be used for all games assigned by the MFOA (freshman, junior varsity and varsity) or any game sanctioned by the FHSAA that the MFOA assigns officials. </a:t>
            </a:r>
          </a:p>
          <a:p>
            <a:pPr eaLnBrk="1" hangingPunct="1">
              <a:lnSpc>
                <a:spcPct val="80000"/>
              </a:lnSpc>
              <a:buFontTx/>
              <a:buNone/>
            </a:pPr>
            <a:r>
              <a:rPr lang="en-US" sz="2000" dirty="0" smtClean="0"/>
              <a:t>	These mechanics are being put in place in an effort to protect officials in the event of a brawl or threatening situation. It may seem to some that this is not necessary, but it is better to be prepared in the event of such an occurrence than regret not being prepared and have an official injured. As noted by the FHSAA, there has been an increase of fights resulting in the ejection of coaches, players and fans in recent years.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4000" b="1" dirty="0" smtClean="0">
                <a:solidFill>
                  <a:schemeClr val="accent2"/>
                </a:solidFill>
              </a:rPr>
              <a:t>Mechanics</a:t>
            </a:r>
            <a:br>
              <a:rPr lang="en-US" sz="4000" b="1" dirty="0" smtClean="0">
                <a:solidFill>
                  <a:schemeClr val="accent2"/>
                </a:solidFill>
              </a:rPr>
            </a:br>
            <a:r>
              <a:rPr lang="en-US" sz="4000" b="1" dirty="0" smtClean="0">
                <a:solidFill>
                  <a:schemeClr val="accent2"/>
                </a:solidFill>
              </a:rPr>
              <a:t>Lightning &amp; Weather</a:t>
            </a:r>
          </a:p>
        </p:txBody>
      </p:sp>
      <p:sp>
        <p:nvSpPr>
          <p:cNvPr id="43011" name="Rectangle 3"/>
          <p:cNvSpPr>
            <a:spLocks noGrp="1" noChangeArrowheads="1"/>
          </p:cNvSpPr>
          <p:nvPr>
            <p:ph type="body" idx="4294967295"/>
          </p:nvPr>
        </p:nvSpPr>
        <p:spPr>
          <a:xfrm>
            <a:off x="1143000" y="1600200"/>
            <a:ext cx="7086600" cy="4525963"/>
          </a:xfrm>
        </p:spPr>
        <p:txBody>
          <a:bodyPr/>
          <a:lstStyle/>
          <a:p>
            <a:pPr eaLnBrk="1" hangingPunct="1"/>
            <a:r>
              <a:rPr lang="en-US" dirty="0" smtClean="0"/>
              <a:t>If lightning detection equipment is being used it must be in close proximity to the field. There must be an adult, a school administrator, teacher, athletic trainer or coach monitoring it at all times so the information can be quickly relayed to the teams and officials. Do not allow a student to monitor the device.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Safety </a:t>
            </a:r>
            <a:endParaRPr lang="en-US" dirty="0"/>
          </a:p>
        </p:txBody>
      </p:sp>
      <p:sp>
        <p:nvSpPr>
          <p:cNvPr id="3" name="Content Placeholder 2"/>
          <p:cNvSpPr>
            <a:spLocks noGrp="1"/>
          </p:cNvSpPr>
          <p:nvPr>
            <p:ph idx="1"/>
          </p:nvPr>
        </p:nvSpPr>
        <p:spPr/>
        <p:txBody>
          <a:bodyPr/>
          <a:lstStyle/>
          <a:p>
            <a:r>
              <a:rPr lang="en-US" dirty="0" smtClean="0"/>
              <a:t>When taking the field prior to the </a:t>
            </a:r>
            <a:r>
              <a:rPr lang="en-US" dirty="0" smtClean="0"/>
              <a:t>game the officiating crew </a:t>
            </a:r>
            <a:r>
              <a:rPr lang="en-US" dirty="0" smtClean="0"/>
              <a:t>will inspect the field for items such as: broken or protruding sprinkler heads, high jump/pole vault pit standards are moved or covered, benches are several feet behind the two yard belt, no soccer or lacrosse goals are near the playing area and if holes are in the field of play have them filled in.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Drones </a:t>
            </a:r>
            <a:endParaRPr lang="en-US" dirty="0"/>
          </a:p>
        </p:txBody>
      </p:sp>
      <p:sp>
        <p:nvSpPr>
          <p:cNvPr id="3" name="Content Placeholder 2"/>
          <p:cNvSpPr>
            <a:spLocks noGrp="1"/>
          </p:cNvSpPr>
          <p:nvPr>
            <p:ph idx="1"/>
          </p:nvPr>
        </p:nvSpPr>
        <p:spPr/>
        <p:txBody>
          <a:bodyPr/>
          <a:lstStyle/>
          <a:p>
            <a:r>
              <a:rPr lang="en-US" sz="2400" dirty="0" smtClean="0"/>
              <a:t>This has become a new problem for game officials. The FAA has not set guidelines for the use of Drones at High School games but has come out and said they are a hazard and are looking into setting regulations for their use at sporting events. </a:t>
            </a:r>
          </a:p>
          <a:p>
            <a:r>
              <a:rPr lang="en-US" sz="2400" dirty="0" smtClean="0"/>
              <a:t>Until this occurs the NFHS and the FHSAA have ruled they are legal or Illegal. But if they become a hazard or danger in the opinion of the crew the referee can order the Drone or Drones be grounded. This is per the NFHS and the FHSAA.</a:t>
            </a:r>
          </a:p>
          <a:p>
            <a:r>
              <a:rPr lang="en-US" sz="2400" dirty="0" smtClean="0"/>
              <a:t>The hazards associated with the use of a Drone or Drones has shown the potential to grow into a major safety concern for official, players and spectators</a:t>
            </a:r>
            <a:r>
              <a:rPr lang="en-US" sz="2000" dirty="0" smtClean="0"/>
              <a:t>.</a:t>
            </a:r>
            <a:endParaRPr 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Safety</a:t>
            </a:r>
            <a:endParaRPr lang="en-US" dirty="0"/>
          </a:p>
        </p:txBody>
      </p:sp>
      <p:sp>
        <p:nvSpPr>
          <p:cNvPr id="3" name="Content Placeholder 2"/>
          <p:cNvSpPr>
            <a:spLocks noGrp="1"/>
          </p:cNvSpPr>
          <p:nvPr>
            <p:ph idx="1"/>
          </p:nvPr>
        </p:nvSpPr>
        <p:spPr>
          <a:xfrm>
            <a:off x="457200" y="1600200"/>
            <a:ext cx="8229600" cy="4876800"/>
          </a:xfrm>
        </p:spPr>
        <p:txBody>
          <a:bodyPr/>
          <a:lstStyle/>
          <a:p>
            <a:r>
              <a:rPr lang="en-US" dirty="0" smtClean="0"/>
              <a:t>All goal post uprights must have padding at least 6 feet in height.</a:t>
            </a:r>
          </a:p>
          <a:p>
            <a:r>
              <a:rPr lang="en-US" dirty="0" smtClean="0"/>
              <a:t>Check the Line to Gain and Down Indicator to ensure they have rubber caps on the ends or they are properly covered to prevent injury.</a:t>
            </a:r>
          </a:p>
          <a:p>
            <a:r>
              <a:rPr lang="en-US" dirty="0" smtClean="0"/>
              <a:t>If a player or non-player throws-up on the field of play it should be cleaned and disinfected before play resumes. </a:t>
            </a:r>
          </a:p>
          <a:p>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Officials Health Precautions</a:t>
            </a:r>
            <a:endParaRPr lang="en-US" dirty="0"/>
          </a:p>
        </p:txBody>
      </p:sp>
      <p:sp>
        <p:nvSpPr>
          <p:cNvPr id="3" name="Content Placeholder 2"/>
          <p:cNvSpPr>
            <a:spLocks noGrp="1"/>
          </p:cNvSpPr>
          <p:nvPr>
            <p:ph idx="1"/>
          </p:nvPr>
        </p:nvSpPr>
        <p:spPr>
          <a:xfrm>
            <a:off x="457200" y="1600200"/>
            <a:ext cx="8229600" cy="4876800"/>
          </a:xfrm>
        </p:spPr>
        <p:txBody>
          <a:bodyPr/>
          <a:lstStyle/>
          <a:p>
            <a:r>
              <a:rPr lang="en-US" sz="2400" dirty="0" smtClean="0"/>
              <a:t>Start hydrating, start the day before your game.</a:t>
            </a:r>
          </a:p>
          <a:p>
            <a:r>
              <a:rPr lang="en-US" sz="2400" dirty="0" smtClean="0"/>
              <a:t>Get in shape before the season starts do not try and play yourself in shape.</a:t>
            </a:r>
          </a:p>
          <a:p>
            <a:r>
              <a:rPr lang="en-US" sz="2400" dirty="0" smtClean="0"/>
              <a:t>If you are sick with the flu, stomach virus or other communicable diseases call the assigner and cancel the game. Do not get the rest of the crew sick.</a:t>
            </a:r>
          </a:p>
          <a:p>
            <a:r>
              <a:rPr lang="en-US" sz="2400" dirty="0" smtClean="0"/>
              <a:t>Take precautions if you are going to drink out of the bottles the teams use. They are usually not that clean halfway through the game. </a:t>
            </a:r>
          </a:p>
          <a:p>
            <a:r>
              <a:rPr lang="en-US" sz="2400" dirty="0" smtClean="0"/>
              <a:t>If you are cut and bleeding take yourself out of the game and get the athletic trainer to bandage it. Like players, if you are bleeding you cannot officiate.</a:t>
            </a: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Officials Health Precautions</a:t>
            </a:r>
            <a:endParaRPr lang="en-US" dirty="0"/>
          </a:p>
        </p:txBody>
      </p:sp>
      <p:sp>
        <p:nvSpPr>
          <p:cNvPr id="3" name="Content Placeholder 2"/>
          <p:cNvSpPr>
            <a:spLocks noGrp="1"/>
          </p:cNvSpPr>
          <p:nvPr>
            <p:ph idx="1"/>
          </p:nvPr>
        </p:nvSpPr>
        <p:spPr>
          <a:xfrm>
            <a:off x="457200" y="1447800"/>
            <a:ext cx="8229600" cy="4953000"/>
          </a:xfrm>
        </p:spPr>
        <p:txBody>
          <a:bodyPr/>
          <a:lstStyle/>
          <a:p>
            <a:r>
              <a:rPr lang="en-US" sz="2000" dirty="0" smtClean="0"/>
              <a:t>The crew should be observant of their fellow officials to make sure they are not suffering heat related or other physical issues.</a:t>
            </a:r>
          </a:p>
          <a:p>
            <a:r>
              <a:rPr lang="en-US" sz="2000" dirty="0" smtClean="0"/>
              <a:t>If an official is hit in the head or knocked down during the play he or she is required to be checked out by the athletic trainer or doctor on the sideline to make sure they have not suffered a concussion or other physical injuries. Players wear helmets to help prevent head injuries we do not have that luxury.  </a:t>
            </a:r>
          </a:p>
          <a:p>
            <a:r>
              <a:rPr lang="en-US" sz="2000" dirty="0" smtClean="0"/>
              <a:t>If the trainer or doctor determines an official has a concussion he or she will not be allowed to officiate the rest of that game. They will not be allowed to officiate another game for the MFOA until they have been cleared by an MD or DO to return to officiating.</a:t>
            </a:r>
            <a:endParaRPr lang="en-US"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Officials Health Precautions</a:t>
            </a:r>
            <a:endParaRPr lang="en-US" dirty="0"/>
          </a:p>
        </p:txBody>
      </p:sp>
      <p:sp>
        <p:nvSpPr>
          <p:cNvPr id="3" name="Content Placeholder 2"/>
          <p:cNvSpPr>
            <a:spLocks noGrp="1"/>
          </p:cNvSpPr>
          <p:nvPr>
            <p:ph idx="1"/>
          </p:nvPr>
        </p:nvSpPr>
        <p:spPr/>
        <p:txBody>
          <a:bodyPr/>
          <a:lstStyle/>
          <a:p>
            <a:pPr>
              <a:buNone/>
            </a:pPr>
            <a:r>
              <a:rPr lang="en-US" sz="2400" dirty="0" smtClean="0"/>
              <a:t> </a:t>
            </a:r>
          </a:p>
          <a:p>
            <a:r>
              <a:rPr lang="en-US" sz="2400" dirty="0" smtClean="0"/>
              <a:t>If a player is bleeding and you come into contact with the blood go to the sideline and wash off your hands. If the trainer has disinfectant clean your hands or other areas on your body that came into contact with the blood.</a:t>
            </a:r>
          </a:p>
          <a:p>
            <a:r>
              <a:rPr lang="en-US" sz="2400" dirty="0" smtClean="0"/>
              <a:t>Do not be the hero, if you are sick, get injured before or during the game do not work the game. Your family, health and job come first. </a:t>
            </a:r>
          </a:p>
          <a:p>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4000" b="1" smtClean="0">
                <a:solidFill>
                  <a:schemeClr val="accent2"/>
                </a:solidFill>
              </a:rPr>
              <a:t>General Information</a:t>
            </a:r>
            <a:br>
              <a:rPr lang="en-US" sz="4000" b="1" smtClean="0">
                <a:solidFill>
                  <a:schemeClr val="accent2"/>
                </a:solidFill>
              </a:rPr>
            </a:br>
            <a:r>
              <a:rPr lang="en-US" sz="4000" b="1" smtClean="0">
                <a:solidFill>
                  <a:schemeClr val="accent2"/>
                </a:solidFill>
              </a:rPr>
              <a:t>Crew Parking</a:t>
            </a:r>
          </a:p>
        </p:txBody>
      </p:sp>
      <p:sp>
        <p:nvSpPr>
          <p:cNvPr id="16387" name="Rectangle 3"/>
          <p:cNvSpPr>
            <a:spLocks noGrp="1" noChangeArrowheads="1"/>
          </p:cNvSpPr>
          <p:nvPr>
            <p:ph type="body" idx="1"/>
          </p:nvPr>
        </p:nvSpPr>
        <p:spPr/>
        <p:txBody>
          <a:bodyPr/>
          <a:lstStyle/>
          <a:p>
            <a:pPr eaLnBrk="1" hangingPunct="1">
              <a:lnSpc>
                <a:spcPct val="80000"/>
              </a:lnSpc>
            </a:pPr>
            <a:r>
              <a:rPr lang="en-US" sz="2400" smtClean="0"/>
              <a:t>All officials will park in the assigned area designated by the schools. Schools should have security or an administrator meet the officials and escort them to there meeting room.</a:t>
            </a:r>
          </a:p>
          <a:p>
            <a:pPr eaLnBrk="1" hangingPunct="1">
              <a:lnSpc>
                <a:spcPct val="80000"/>
              </a:lnSpc>
            </a:pPr>
            <a:r>
              <a:rPr lang="en-US" sz="2400" smtClean="0"/>
              <a:t>If possible officials should meet at an offsite location and travel to the game in 1 or 2 cars. </a:t>
            </a:r>
          </a:p>
          <a:p>
            <a:pPr eaLnBrk="1" hangingPunct="1">
              <a:lnSpc>
                <a:spcPct val="80000"/>
              </a:lnSpc>
            </a:pPr>
            <a:r>
              <a:rPr lang="en-US" sz="2400" smtClean="0"/>
              <a:t>Officials who insist on parking in areas not designated by the school take on the responsibility of getting to their car without security if the school is not able to provide it. </a:t>
            </a:r>
          </a:p>
          <a:p>
            <a:pPr eaLnBrk="1" hangingPunct="1">
              <a:lnSpc>
                <a:spcPct val="80000"/>
              </a:lnSpc>
            </a:pPr>
            <a:r>
              <a:rPr lang="en-US" sz="2400" smtClean="0"/>
              <a:t>Back into the parking spot and have your keys with you in the event you need to make a quick exit after the game. Referee’s make sure your ECO gets to their car safely.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Emergency Action Plan</a:t>
            </a:r>
          </a:p>
        </p:txBody>
      </p:sp>
      <p:sp>
        <p:nvSpPr>
          <p:cNvPr id="17411" name="Rectangle 3"/>
          <p:cNvSpPr>
            <a:spLocks noGrp="1" noChangeArrowheads="1"/>
          </p:cNvSpPr>
          <p:nvPr>
            <p:ph type="body" idx="1"/>
          </p:nvPr>
        </p:nvSpPr>
        <p:spPr>
          <a:xfrm>
            <a:off x="457200" y="1600200"/>
            <a:ext cx="8229600" cy="4800600"/>
          </a:xfrm>
        </p:spPr>
        <p:txBody>
          <a:bodyPr/>
          <a:lstStyle/>
          <a:p>
            <a:pPr eaLnBrk="1" hangingPunct="1">
              <a:lnSpc>
                <a:spcPct val="80000"/>
              </a:lnSpc>
            </a:pPr>
            <a:r>
              <a:rPr lang="en-US" sz="2400" dirty="0" smtClean="0"/>
              <a:t>Officials should arrive at the game site </a:t>
            </a:r>
            <a:r>
              <a:rPr lang="en-US" sz="2400" dirty="0" smtClean="0"/>
              <a:t>90 </a:t>
            </a:r>
            <a:r>
              <a:rPr lang="en-US" sz="2400" dirty="0" smtClean="0"/>
              <a:t>minutes prior to but no later than </a:t>
            </a:r>
            <a:r>
              <a:rPr lang="en-US" sz="2400" dirty="0" smtClean="0"/>
              <a:t>60 </a:t>
            </a:r>
            <a:r>
              <a:rPr lang="en-US" sz="2400" dirty="0" smtClean="0"/>
              <a:t>minutes before game time. Note: JV &amp; FR need a good pre-game on these issues.</a:t>
            </a:r>
          </a:p>
          <a:p>
            <a:pPr eaLnBrk="1" hangingPunct="1">
              <a:lnSpc>
                <a:spcPct val="80000"/>
              </a:lnSpc>
            </a:pPr>
            <a:r>
              <a:rPr lang="en-US" sz="2400" dirty="0" smtClean="0"/>
              <a:t>Referee and Umpire will meet with the AD/Administrators and security to discuss the safety of officials and players in the event of a brawl, field or weather related problems.</a:t>
            </a:r>
          </a:p>
          <a:p>
            <a:pPr eaLnBrk="1" hangingPunct="1">
              <a:lnSpc>
                <a:spcPct val="80000"/>
              </a:lnSpc>
            </a:pPr>
            <a:r>
              <a:rPr lang="en-US" sz="2400" dirty="0" smtClean="0"/>
              <a:t>It is the responsibility of home team management to regulate the number of authorized non-team personnel allowed on the sidelines. All must remain behind the 2 yard belt at all times. This includes reports and camera personnel.</a:t>
            </a:r>
          </a:p>
          <a:p>
            <a:pPr eaLnBrk="1" hangingPunct="1">
              <a:lnSpc>
                <a:spcPct val="80000"/>
              </a:lnSpc>
            </a:pPr>
            <a:r>
              <a:rPr lang="en-US" sz="2400" dirty="0" smtClean="0"/>
              <a:t>The referee will send the AT-6 report to the FHSAA, the Booking Commissioner and the President of the MFOA. This applies to varsity/JV/FR games that the crew has to report a player, coach or fan for unruly conduct.</a:t>
            </a:r>
          </a:p>
          <a:p>
            <a:pPr eaLnBrk="1" hangingPunct="1">
              <a:lnSpc>
                <a:spcPct val="80000"/>
              </a:lnSpc>
            </a:pPr>
            <a:endParaRPr lang="en-US" sz="2400" dirty="0" smtClean="0"/>
          </a:p>
          <a:p>
            <a:pPr eaLnBrk="1" hangingPunct="1">
              <a:lnSpc>
                <a:spcPct val="80000"/>
              </a:lnSpc>
            </a:pPr>
            <a:endParaRPr lang="en-US" sz="2000" dirty="0" smtClean="0"/>
          </a:p>
          <a:p>
            <a:pPr eaLnBrk="1" hangingPunct="1">
              <a:lnSpc>
                <a:spcPct val="80000"/>
              </a:lnSpc>
            </a:pPr>
            <a:endParaRPr lang="en-US"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b="1" smtClean="0">
                <a:solidFill>
                  <a:schemeClr val="accent2"/>
                </a:solidFill>
              </a:rPr>
              <a:t>Mechanics</a:t>
            </a:r>
            <a:br>
              <a:rPr lang="en-US" sz="4000" b="1" smtClean="0">
                <a:solidFill>
                  <a:schemeClr val="accent2"/>
                </a:solidFill>
              </a:rPr>
            </a:br>
            <a:r>
              <a:rPr lang="en-US" sz="4000" b="1" smtClean="0">
                <a:solidFill>
                  <a:schemeClr val="accent2"/>
                </a:solidFill>
              </a:rPr>
              <a:t>Emergency Action Plan</a:t>
            </a:r>
          </a:p>
        </p:txBody>
      </p:sp>
      <p:sp>
        <p:nvSpPr>
          <p:cNvPr id="18435" name="Rectangle 3"/>
          <p:cNvSpPr>
            <a:spLocks noGrp="1" noChangeArrowheads="1"/>
          </p:cNvSpPr>
          <p:nvPr>
            <p:ph type="body" idx="1"/>
          </p:nvPr>
        </p:nvSpPr>
        <p:spPr/>
        <p:txBody>
          <a:bodyPr/>
          <a:lstStyle/>
          <a:p>
            <a:pPr eaLnBrk="1" hangingPunct="1">
              <a:lnSpc>
                <a:spcPct val="90000"/>
              </a:lnSpc>
            </a:pPr>
            <a:r>
              <a:rPr lang="en-US" sz="2800" dirty="0" smtClean="0"/>
              <a:t>Remind the home team AD/Administrator to have the game announcer read the sportsmanship statement provided by the FHSAA. Can be found on the FHSAA web page.</a:t>
            </a:r>
          </a:p>
          <a:p>
            <a:pPr eaLnBrk="1" hangingPunct="1">
              <a:lnSpc>
                <a:spcPct val="90000"/>
              </a:lnSpc>
            </a:pPr>
            <a:r>
              <a:rPr lang="en-US" sz="2800" dirty="0" smtClean="0"/>
              <a:t>With the new coin toss mechanics, inform the AD, head coach and band director that the teams, band and all other non-team members must be off the field and in their end zone or on their sidelines before the coin toss. All pre-game activities should be concluded and off the field by 7:25 for a 7:30 kick off.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4000" b="1" smtClean="0">
                <a:solidFill>
                  <a:schemeClr val="accent2"/>
                </a:solidFill>
              </a:rPr>
              <a:t>Information to the Crew</a:t>
            </a:r>
            <a:br>
              <a:rPr lang="en-US" sz="4000" b="1" smtClean="0">
                <a:solidFill>
                  <a:schemeClr val="accent2"/>
                </a:solidFill>
              </a:rPr>
            </a:br>
            <a:r>
              <a:rPr lang="en-US" sz="4000" b="1" smtClean="0">
                <a:solidFill>
                  <a:schemeClr val="accent2"/>
                </a:solidFill>
              </a:rPr>
              <a:t>Emergency Action Plan</a:t>
            </a:r>
          </a:p>
        </p:txBody>
      </p:sp>
      <p:sp>
        <p:nvSpPr>
          <p:cNvPr id="19459" name="Rectangle 3"/>
          <p:cNvSpPr>
            <a:spLocks noGrp="1" noChangeArrowheads="1"/>
          </p:cNvSpPr>
          <p:nvPr>
            <p:ph type="body" idx="1"/>
          </p:nvPr>
        </p:nvSpPr>
        <p:spPr>
          <a:xfrm>
            <a:off x="381000" y="1676400"/>
            <a:ext cx="8305800" cy="4449763"/>
          </a:xfrm>
        </p:spPr>
        <p:txBody>
          <a:bodyPr/>
          <a:lstStyle/>
          <a:p>
            <a:pPr eaLnBrk="1" hangingPunct="1">
              <a:lnSpc>
                <a:spcPct val="80000"/>
              </a:lnSpc>
            </a:pPr>
            <a:r>
              <a:rPr lang="en-US" sz="2000" dirty="0" smtClean="0"/>
              <a:t>Any game control problems or brawls will be reported to the FHSAA, to the Booking Commissioner and the President of the MFOA.</a:t>
            </a:r>
          </a:p>
          <a:p>
            <a:pPr eaLnBrk="1" hangingPunct="1">
              <a:lnSpc>
                <a:spcPct val="80000"/>
              </a:lnSpc>
            </a:pPr>
            <a:r>
              <a:rPr lang="en-US" sz="2000" dirty="0" smtClean="0"/>
              <a:t>Officials/clock operators will not give interviews or discuss game incidents with family, friends, spectators, others in the press box, coaches, television, newspaper or internet reporters. Your comments will usually be taken out of context and misrepresented by the median or others. Your comments may be used in litigation.</a:t>
            </a:r>
          </a:p>
          <a:p>
            <a:pPr eaLnBrk="1" hangingPunct="1">
              <a:lnSpc>
                <a:spcPct val="80000"/>
              </a:lnSpc>
            </a:pPr>
            <a:r>
              <a:rPr lang="en-US" sz="2000" dirty="0" smtClean="0"/>
              <a:t>Clock operators - do not discuss penalties or comment on enforcement with anyone in the press box. </a:t>
            </a:r>
          </a:p>
          <a:p>
            <a:pPr eaLnBrk="1" hangingPunct="1">
              <a:lnSpc>
                <a:spcPct val="80000"/>
              </a:lnSpc>
            </a:pPr>
            <a:r>
              <a:rPr lang="en-US" sz="2000" dirty="0" smtClean="0"/>
              <a:t>Discussion should only be among the crew members pertaining to an incident so an accurate report can be compiled. </a:t>
            </a:r>
          </a:p>
          <a:p>
            <a:pPr eaLnBrk="1" hangingPunct="1">
              <a:lnSpc>
                <a:spcPct val="80000"/>
              </a:lnSpc>
            </a:pPr>
            <a:r>
              <a:rPr lang="en-US" sz="2000" dirty="0" smtClean="0"/>
              <a:t>Complete the report as soon as possible while the information is fresh on your mind and details can be noted. See FHSAA Officials Guidebook (506) for details. </a:t>
            </a:r>
          </a:p>
          <a:p>
            <a:pPr eaLnBrk="1" hangingPunct="1">
              <a:lnSpc>
                <a:spcPct val="80000"/>
              </a:lnSpc>
            </a:pPr>
            <a:r>
              <a:rPr lang="en-US" sz="2000" dirty="0" smtClean="0"/>
              <a:t>The AT6 report must </a:t>
            </a:r>
            <a:r>
              <a:rPr lang="en-US" sz="2000" dirty="0" smtClean="0"/>
              <a:t>be sent into </a:t>
            </a:r>
            <a:r>
              <a:rPr lang="en-US" sz="2000" dirty="0" smtClean="0"/>
              <a:t>the FHSAA no later than 24 hours after the game. </a:t>
            </a:r>
            <a:r>
              <a:rPr lang="en-US" sz="2000" b="1" dirty="0" smtClean="0"/>
              <a:t>Give only the facts and not opinions in the report.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b="1" smtClean="0">
                <a:solidFill>
                  <a:schemeClr val="accent2"/>
                </a:solidFill>
              </a:rPr>
              <a:t>Information to the Crew</a:t>
            </a:r>
            <a:br>
              <a:rPr lang="en-US" sz="4000" b="1" smtClean="0">
                <a:solidFill>
                  <a:schemeClr val="accent2"/>
                </a:solidFill>
              </a:rPr>
            </a:br>
            <a:r>
              <a:rPr lang="en-US" sz="4000" b="1" smtClean="0">
                <a:solidFill>
                  <a:schemeClr val="accent2"/>
                </a:solidFill>
              </a:rPr>
              <a:t>Emergency Action Plan</a:t>
            </a:r>
          </a:p>
        </p:txBody>
      </p:sp>
      <p:sp>
        <p:nvSpPr>
          <p:cNvPr id="20483" name="Rectangle 3"/>
          <p:cNvSpPr>
            <a:spLocks noGrp="1" noChangeArrowheads="1"/>
          </p:cNvSpPr>
          <p:nvPr>
            <p:ph type="body" idx="1"/>
          </p:nvPr>
        </p:nvSpPr>
        <p:spPr/>
        <p:txBody>
          <a:bodyPr/>
          <a:lstStyle/>
          <a:p>
            <a:pPr eaLnBrk="1" hangingPunct="1">
              <a:lnSpc>
                <a:spcPct val="90000"/>
              </a:lnSpc>
            </a:pPr>
            <a:r>
              <a:rPr lang="en-US" sz="2400" dirty="0" smtClean="0"/>
              <a:t>An official who is not officiating a game and who is merely a spectator, will not make comments to administrators, coaches or fans on the quality of officiating, perceived or actual mistakes, the officiating crew may have made. They will not intervene or try to influence the crew, administrator or coach to question a call. </a:t>
            </a:r>
          </a:p>
          <a:p>
            <a:pPr eaLnBrk="1" hangingPunct="1">
              <a:lnSpc>
                <a:spcPct val="90000"/>
              </a:lnSpc>
            </a:pPr>
            <a:r>
              <a:rPr lang="en-US" sz="2400" dirty="0" smtClean="0"/>
              <a:t>If an official is a spectator and wants to comment on the quality of officiating or sportsmanship by teams during or after a game, they are not to use any forms from the MFOA or FHSAA or represent themselves or their views as an official, those of the Association or its Board of Directors.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b="1" smtClean="0">
                <a:solidFill>
                  <a:schemeClr val="accent2"/>
                </a:solidFill>
              </a:rPr>
              <a:t>Information to the Crew</a:t>
            </a:r>
            <a:br>
              <a:rPr lang="en-US" sz="4000" b="1" smtClean="0">
                <a:solidFill>
                  <a:schemeClr val="accent2"/>
                </a:solidFill>
              </a:rPr>
            </a:br>
            <a:r>
              <a:rPr lang="en-US" sz="4000" b="1" smtClean="0">
                <a:solidFill>
                  <a:schemeClr val="accent2"/>
                </a:solidFill>
              </a:rPr>
              <a:t>Emergency Action Plan</a:t>
            </a:r>
          </a:p>
        </p:txBody>
      </p:sp>
      <p:sp>
        <p:nvSpPr>
          <p:cNvPr id="21507" name="Rectangle 3"/>
          <p:cNvSpPr>
            <a:spLocks noGrp="1" noChangeArrowheads="1"/>
          </p:cNvSpPr>
          <p:nvPr>
            <p:ph type="body" idx="1"/>
          </p:nvPr>
        </p:nvSpPr>
        <p:spPr/>
        <p:txBody>
          <a:bodyPr/>
          <a:lstStyle/>
          <a:p>
            <a:pPr eaLnBrk="1" hangingPunct="1">
              <a:lnSpc>
                <a:spcPct val="80000"/>
              </a:lnSpc>
            </a:pPr>
            <a:r>
              <a:rPr lang="en-US" sz="2400" dirty="0" smtClean="0"/>
              <a:t>If security, parking or dressing facilities are not provided, report it to: the President. Game management should provide a secure location for the officials </a:t>
            </a:r>
            <a:r>
              <a:rPr lang="en-US" sz="2400" dirty="0" smtClean="0"/>
              <a:t>to dress, </a:t>
            </a:r>
            <a:r>
              <a:rPr lang="en-US" sz="2400" dirty="0" smtClean="0"/>
              <a:t>meet for pre-game and halftime. </a:t>
            </a:r>
          </a:p>
          <a:p>
            <a:pPr eaLnBrk="1" hangingPunct="1">
              <a:lnSpc>
                <a:spcPct val="80000"/>
              </a:lnSpc>
            </a:pPr>
            <a:r>
              <a:rPr lang="en-US" sz="2400" dirty="0" smtClean="0"/>
              <a:t>Leave your problems at work or home. Do not let them influence your judgment in respects to game administration.</a:t>
            </a:r>
          </a:p>
          <a:p>
            <a:pPr eaLnBrk="1" hangingPunct="1">
              <a:lnSpc>
                <a:spcPct val="80000"/>
              </a:lnSpc>
            </a:pPr>
            <a:r>
              <a:rPr lang="en-US" sz="2400" dirty="0" smtClean="0"/>
              <a:t>Do not hesitate when throwing your flag or be tentative in decision making. This type of non action will usually incite unrest among players, coaches and fans.</a:t>
            </a:r>
          </a:p>
          <a:p>
            <a:pPr eaLnBrk="1" hangingPunct="1">
              <a:lnSpc>
                <a:spcPct val="80000"/>
              </a:lnSpc>
            </a:pPr>
            <a:r>
              <a:rPr lang="en-US" sz="2400" dirty="0" smtClean="0"/>
              <a:t>Officials, do not bicker amongst yourselves during the game. Referees must take charge of the game and the crew. Control yourself and be professional.</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1109</TotalTime>
  <Words>3575</Words>
  <Application>Microsoft Office PowerPoint</Application>
  <PresentationFormat>On-screen Show (4:3)</PresentationFormat>
  <Paragraphs>164</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ＭＳ Ｐゴシック</vt:lpstr>
      <vt:lpstr>Arial</vt:lpstr>
      <vt:lpstr>Calibri</vt:lpstr>
      <vt:lpstr>Default Design</vt:lpstr>
      <vt:lpstr>Mid-Florida Officials Association</vt:lpstr>
      <vt:lpstr>Introduction Emergency Action Plan</vt:lpstr>
      <vt:lpstr> Introduction Emergency Action Plan</vt:lpstr>
      <vt:lpstr>General Information Crew Parking</vt:lpstr>
      <vt:lpstr>Mechanics Emergency Action Plan</vt:lpstr>
      <vt:lpstr>Mechanics Emergency Action Plan</vt:lpstr>
      <vt:lpstr>Information to the Crew Emergency Action Plan</vt:lpstr>
      <vt:lpstr>Information to the Crew Emergency Action Plan</vt:lpstr>
      <vt:lpstr>Information to the Crew Emergency Action Plan</vt:lpstr>
      <vt:lpstr>Information to the Crew Emergency Action Plan</vt:lpstr>
      <vt:lpstr>Mechanics  Information to the Crew</vt:lpstr>
      <vt:lpstr>Mechanics  Information to the Crew</vt:lpstr>
      <vt:lpstr>Mechanics Emergency Action Plan</vt:lpstr>
      <vt:lpstr>Mechanics  Emergency Action Plan</vt:lpstr>
      <vt:lpstr>Mechanics Emergency Action Plan</vt:lpstr>
      <vt:lpstr>Mechanics  Emergency Action Plan</vt:lpstr>
      <vt:lpstr>Mechanics Crowd Attacks Officials</vt:lpstr>
      <vt:lpstr>Mechanics Crowd Attacks Officials</vt:lpstr>
      <vt:lpstr>Mechanics Crowd Attacks Team</vt:lpstr>
      <vt:lpstr>Mechanics Player or Coach Attacks Officials</vt:lpstr>
      <vt:lpstr>Mechanics Player or Coach Attacks Official</vt:lpstr>
      <vt:lpstr>Mechanics Player Attacks Player</vt:lpstr>
      <vt:lpstr>Mechanics Player Attacks Player</vt:lpstr>
      <vt:lpstr>Mechanics Crowd on Crowd Attack</vt:lpstr>
      <vt:lpstr>Mechanics Crowd on Crowd Attack</vt:lpstr>
      <vt:lpstr>Mechanics Crowd on Crowd Attack</vt:lpstr>
      <vt:lpstr>Mechanics Crowd Attacks Players or Coaches</vt:lpstr>
      <vt:lpstr> Mechanics Lightning &amp; Weather</vt:lpstr>
      <vt:lpstr>Mechanics Lightning &amp; Weather</vt:lpstr>
      <vt:lpstr>Mechanics Lightning &amp; Weather</vt:lpstr>
      <vt:lpstr>Field Safety </vt:lpstr>
      <vt:lpstr>Drones </vt:lpstr>
      <vt:lpstr>Field Safety</vt:lpstr>
      <vt:lpstr>Officials Health Precautions</vt:lpstr>
      <vt:lpstr>Officials Health Precautions</vt:lpstr>
      <vt:lpstr>Officials Health Precautions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Central Florida Officials Association</dc:title>
  <dc:creator>mr. fazzio</dc:creator>
  <cp:lastModifiedBy>Alvis Summers</cp:lastModifiedBy>
  <cp:revision>69</cp:revision>
  <dcterms:created xsi:type="dcterms:W3CDTF">2008-07-20T21:09:11Z</dcterms:created>
  <dcterms:modified xsi:type="dcterms:W3CDTF">2016-08-16T23:06:09Z</dcterms:modified>
</cp:coreProperties>
</file>